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7"/>
  </p:notesMasterIdLst>
  <p:handoutMasterIdLst>
    <p:handoutMasterId r:id="rId8"/>
  </p:handoutMasterIdLst>
  <p:sldIdLst>
    <p:sldId id="256" r:id="rId2"/>
    <p:sldId id="334" r:id="rId3"/>
    <p:sldId id="331" r:id="rId4"/>
    <p:sldId id="332" r:id="rId5"/>
    <p:sldId id="329" r:id="rId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5146B9"/>
    <a:srgbClr val="C679C4"/>
    <a:srgbClr val="B41F24"/>
    <a:srgbClr val="E9CE3B"/>
    <a:srgbClr val="3CAE60"/>
    <a:srgbClr val="D9A472"/>
    <a:srgbClr val="E6E7E8"/>
    <a:srgbClr val="2E2D2E"/>
    <a:srgbClr val="275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til typografi 1 - Markering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ema til typografi 1 - Markerin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ema til typografi 1 - Markering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til typografi 1 - Markering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ema til typografi 1 - Markerin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23"/>
    <p:restoredTop sz="92667"/>
  </p:normalViewPr>
  <p:slideViewPr>
    <p:cSldViewPr snapToGrid="0" snapToObjects="1">
      <p:cViewPr varScale="1">
        <p:scale>
          <a:sx n="118" d="100"/>
          <a:sy n="118"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2BA4F-57EE-7F4A-9CED-227C06CA3BEF}" type="datetimeFigureOut">
              <a:rPr lang="da-DK" smtClean="0"/>
              <a:t>31/10/2018</a:t>
            </a:fld>
            <a:endParaRPr lang="da-DK"/>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91289-3255-1240-A20A-B06DE351D981}" type="slidenum">
              <a:rPr lang="da-DK" smtClean="0"/>
              <a:t>‹#›</a:t>
            </a:fld>
            <a:endParaRPr lang="da-DK"/>
          </a:p>
        </p:txBody>
      </p:sp>
    </p:spTree>
    <p:extLst>
      <p:ext uri="{BB962C8B-B14F-4D97-AF65-F5344CB8AC3E}">
        <p14:creationId xmlns:p14="http://schemas.microsoft.com/office/powerpoint/2010/main" val="1833551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6B14B-815F-3A40-9C51-22D2FD94C58D}" type="datetimeFigureOut">
              <a:rPr lang="da-DK" smtClean="0"/>
              <a:t>31/10/2018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6230A-68DB-7542-BFCF-781C55FB6FA8}" type="slidenum">
              <a:rPr lang="da-DK" smtClean="0"/>
              <a:t>‹#›</a:t>
            </a:fld>
            <a:endParaRPr lang="da-DK"/>
          </a:p>
        </p:txBody>
      </p:sp>
    </p:spTree>
    <p:extLst>
      <p:ext uri="{BB962C8B-B14F-4D97-AF65-F5344CB8AC3E}">
        <p14:creationId xmlns:p14="http://schemas.microsoft.com/office/powerpoint/2010/main" val="2085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9A86230A-68DB-7542-BFCF-781C55FB6FA8}" type="slidenum">
              <a:rPr lang="da-DK" smtClean="0"/>
              <a:t>1</a:t>
            </a:fld>
            <a:endParaRPr lang="da-DK"/>
          </a:p>
        </p:txBody>
      </p:sp>
    </p:spTree>
    <p:extLst>
      <p:ext uri="{BB962C8B-B14F-4D97-AF65-F5344CB8AC3E}">
        <p14:creationId xmlns:p14="http://schemas.microsoft.com/office/powerpoint/2010/main" val="33303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A">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1370" y="866331"/>
            <a:ext cx="2371405" cy="295909"/>
          </a:xfrm>
          <a:prstGeom prst="rect">
            <a:avLst/>
          </a:prstGeom>
        </p:spPr>
      </p:pic>
      <p:pic>
        <p:nvPicPr>
          <p:cNvPr id="13" name="Billede 12"/>
          <p:cNvPicPr>
            <a:picLocks noChangeAspect="1"/>
          </p:cNvPicPr>
          <p:nvPr userDrawn="1"/>
        </p:nvPicPr>
        <p:blipFill rotWithShape="1">
          <a:blip r:embed="rId3" cstate="print">
            <a:extLst>
              <a:ext uri="{28A0092B-C50C-407E-A947-70E740481C1C}">
                <a14:useLocalDpi xmlns:a14="http://schemas.microsoft.com/office/drawing/2010/main"/>
              </a:ext>
            </a:extLst>
          </a:blip>
          <a:srcRect t="26050" r="57292"/>
          <a:stretch/>
        </p:blipFill>
        <p:spPr>
          <a:xfrm>
            <a:off x="0" y="1786466"/>
            <a:ext cx="5207000" cy="5071533"/>
          </a:xfrm>
          <a:prstGeom prst="rect">
            <a:avLst/>
          </a:prstGeom>
        </p:spPr>
      </p:pic>
      <p:sp>
        <p:nvSpPr>
          <p:cNvPr id="14" name="Titel 13"/>
          <p:cNvSpPr>
            <a:spLocks noGrp="1"/>
          </p:cNvSpPr>
          <p:nvPr>
            <p:ph type="title"/>
          </p:nvPr>
        </p:nvSpPr>
        <p:spPr>
          <a:xfrm>
            <a:off x="5831059" y="1472541"/>
            <a:ext cx="5830510" cy="4024042"/>
          </a:xfrm>
          <a:prstGeom prst="rect">
            <a:avLst/>
          </a:prstGeom>
        </p:spPr>
        <p:txBody>
          <a:bodyPr/>
          <a:lstStyle>
            <a:lvl1pPr>
              <a:defRPr sz="4400" b="0" i="0">
                <a:solidFill>
                  <a:schemeClr val="bg1"/>
                </a:solidFill>
                <a:latin typeface="Exo 2 Extra Light" charset="0"/>
                <a:ea typeface="Exo 2 Extra Light" charset="0"/>
                <a:cs typeface="Exo 2 Extra Light" charset="0"/>
              </a:defRPr>
            </a:lvl1pPr>
          </a:lstStyle>
          <a:p>
            <a:r>
              <a:rPr lang="en-US" sz="4800" b="0" i="0">
                <a:solidFill>
                  <a:schemeClr val="bg1"/>
                </a:solidFill>
                <a:latin typeface="Exo 2 Light" charset="0"/>
              </a:rPr>
              <a:t>Click to edit Master title style</a:t>
            </a:r>
            <a:endParaRPr lang="da-DK" sz="4800" b="0" i="0" dirty="0">
              <a:solidFill>
                <a:schemeClr val="bg1"/>
              </a:solidFill>
              <a:latin typeface="Exo 2 Light" charset="0"/>
              <a:ea typeface="Exo 2 Light" charset="0"/>
              <a:cs typeface="Exo 2 Light" charset="0"/>
            </a:endParaRPr>
          </a:p>
        </p:txBody>
      </p:sp>
    </p:spTree>
    <p:extLst>
      <p:ext uri="{BB962C8B-B14F-4D97-AF65-F5344CB8AC3E}">
        <p14:creationId xmlns:p14="http://schemas.microsoft.com/office/powerpoint/2010/main" val="18470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9985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dark">
    <p:spTree>
      <p:nvGrpSpPr>
        <p:cNvPr id="1" name=""/>
        <p:cNvGrpSpPr/>
        <p:nvPr/>
      </p:nvGrpSpPr>
      <p:grpSpPr>
        <a:xfrm>
          <a:off x="0" y="0"/>
          <a:ext cx="0" cy="0"/>
          <a:chOff x="0" y="0"/>
          <a:chExt cx="0" cy="0"/>
        </a:xfrm>
      </p:grpSpPr>
      <p:sp>
        <p:nvSpPr>
          <p:cNvPr id="9" name="Rektangel 8"/>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622815" y="1888603"/>
            <a:ext cx="6404766"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2" name="Pladsholder til tekst 6"/>
          <p:cNvSpPr>
            <a:spLocks noGrp="1"/>
          </p:cNvSpPr>
          <p:nvPr>
            <p:ph type="body" sz="quarter" idx="24" hasCustomPrompt="1"/>
          </p:nvPr>
        </p:nvSpPr>
        <p:spPr>
          <a:xfrm>
            <a:off x="1622815" y="2281716"/>
            <a:ext cx="6393514" cy="3459865"/>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Extra Light" charset="0"/>
                <a:ea typeface="Exo 2 Extra Light" charset="0"/>
                <a:cs typeface="Exo 2 Extra Light" charset="0"/>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1881266" y="2069059"/>
            <a:ext cx="8431967" cy="3582988"/>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picture</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4" name="Pladsholder til diagram 3"/>
          <p:cNvSpPr>
            <a:spLocks noGrp="1"/>
          </p:cNvSpPr>
          <p:nvPr>
            <p:ph type="chart" sz="quarter" idx="22"/>
          </p:nvPr>
        </p:nvSpPr>
        <p:spPr>
          <a:xfrm>
            <a:off x="1881266" y="2069058"/>
            <a:ext cx="8447088" cy="3582231"/>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chart</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2" name="Rektangel med afrundet hjørne i samme side 1"/>
          <p:cNvSpPr/>
          <p:nvPr userDrawn="1"/>
        </p:nvSpPr>
        <p:spPr>
          <a:xfrm rot="5400000">
            <a:off x="836879" y="1161876"/>
            <a:ext cx="3320324" cy="4994085"/>
          </a:xfrm>
          <a:prstGeom prst="round2SameRect">
            <a:avLst>
              <a:gd name="adj1" fmla="val 50000"/>
              <a:gd name="adj2" fmla="val 0"/>
            </a:avLst>
          </a:prstGeom>
          <a:blipFill dpi="0" rotWithShape="0">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Pladsholder til tekst 6"/>
          <p:cNvSpPr>
            <a:spLocks noGrp="1"/>
          </p:cNvSpPr>
          <p:nvPr>
            <p:ph type="body" sz="quarter" idx="25" hasCustomPrompt="1"/>
          </p:nvPr>
        </p:nvSpPr>
        <p:spPr>
          <a:xfrm>
            <a:off x="5603687" y="2828857"/>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21" name="Rektangel 20"/>
          <p:cNvSpPr/>
          <p:nvPr userDrawn="1"/>
        </p:nvSpPr>
        <p:spPr>
          <a:xfrm>
            <a:off x="0" y="0"/>
            <a:ext cx="12192000" cy="6858000"/>
          </a:xfrm>
          <a:prstGeom prst="rect">
            <a:avLst/>
          </a:prstGeom>
          <a:solidFill>
            <a:srgbClr val="275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11" hasCustomPrompt="1"/>
          </p:nvPr>
        </p:nvSpPr>
        <p:spPr>
          <a:xfrm>
            <a:off x="491070"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4" name="Pladsholder til tekst 9"/>
          <p:cNvSpPr>
            <a:spLocks noGrp="1"/>
          </p:cNvSpPr>
          <p:nvPr>
            <p:ph type="body" sz="quarter" idx="13" hasCustomPrompt="1"/>
          </p:nvPr>
        </p:nvSpPr>
        <p:spPr>
          <a:xfrm>
            <a:off x="491070"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6" name="Pladsholder til tekst 9"/>
          <p:cNvSpPr>
            <a:spLocks noGrp="1"/>
          </p:cNvSpPr>
          <p:nvPr>
            <p:ph type="body" sz="quarter" idx="15" hasCustomPrompt="1"/>
          </p:nvPr>
        </p:nvSpPr>
        <p:spPr>
          <a:xfrm>
            <a:off x="5985936"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8" name="Pladsholder til tekst 9"/>
          <p:cNvSpPr>
            <a:spLocks noGrp="1"/>
          </p:cNvSpPr>
          <p:nvPr>
            <p:ph type="body" sz="quarter" idx="17" hasCustomPrompt="1"/>
          </p:nvPr>
        </p:nvSpPr>
        <p:spPr>
          <a:xfrm>
            <a:off x="5985936"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7" name="Pladsholder til tekst 6"/>
          <p:cNvSpPr>
            <a:spLocks noGrp="1"/>
          </p:cNvSpPr>
          <p:nvPr>
            <p:ph type="body" sz="quarter" idx="20" hasCustomPrompt="1"/>
          </p:nvPr>
        </p:nvSpPr>
        <p:spPr>
          <a:xfrm>
            <a:off x="490538" y="2311400"/>
            <a:ext cx="5003800" cy="1404938"/>
          </a:xfrm>
          <a:prstGeom prst="rect">
            <a:avLst/>
          </a:prstGeom>
        </p:spPr>
        <p:txBody>
          <a:bodyPr/>
          <a:lstStyle>
            <a:lvl1pPr marL="0" indent="0">
              <a:lnSpc>
                <a:spcPts val="1750"/>
              </a:lnSpc>
              <a:buNone/>
              <a:defRPr sz="1400" b="0" i="0" baseline="0">
                <a:solidFill>
                  <a:schemeClr val="bg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2" name="Pladsholder til tekst 6"/>
          <p:cNvSpPr>
            <a:spLocks noGrp="1"/>
          </p:cNvSpPr>
          <p:nvPr>
            <p:ph type="body" sz="quarter" idx="21" hasCustomPrompt="1"/>
          </p:nvPr>
        </p:nvSpPr>
        <p:spPr>
          <a:xfrm>
            <a:off x="490538"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3" name="Pladsholder til tekst 6"/>
          <p:cNvSpPr>
            <a:spLocks noGrp="1"/>
          </p:cNvSpPr>
          <p:nvPr>
            <p:ph type="body" sz="quarter" idx="22" hasCustomPrompt="1"/>
          </p:nvPr>
        </p:nvSpPr>
        <p:spPr>
          <a:xfrm>
            <a:off x="5985933" y="2308270"/>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26" name="Pladsholder til tekst 6"/>
          <p:cNvSpPr>
            <a:spLocks noGrp="1"/>
          </p:cNvSpPr>
          <p:nvPr>
            <p:ph type="body" sz="quarter" idx="23" hasCustomPrompt="1"/>
          </p:nvPr>
        </p:nvSpPr>
        <p:spPr>
          <a:xfrm>
            <a:off x="5985933"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3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825356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blue">
    <p:spTree>
      <p:nvGrpSpPr>
        <p:cNvPr id="1" name=""/>
        <p:cNvGrpSpPr/>
        <p:nvPr/>
      </p:nvGrpSpPr>
      <p:grpSpPr>
        <a:xfrm>
          <a:off x="0" y="0"/>
          <a:ext cx="0" cy="0"/>
          <a:chOff x="0" y="0"/>
          <a:chExt cx="0" cy="0"/>
        </a:xfrm>
      </p:grpSpPr>
      <p:sp>
        <p:nvSpPr>
          <p:cNvPr id="12" name="Rektangel 1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8" name="Billede 17"/>
          <p:cNvPicPr>
            <a:picLocks noChangeAspect="1"/>
          </p:cNvPicPr>
          <p:nvPr userDrawn="1"/>
        </p:nvPicPr>
        <p:blipFill rotWithShape="1">
          <a:blip r:embed="rId3" cstate="print">
            <a:extLst>
              <a:ext uri="{28A0092B-C50C-407E-A947-70E740481C1C}">
                <a14:useLocalDpi xmlns:a14="http://schemas.microsoft.com/office/drawing/2010/main"/>
              </a:ext>
            </a:extLst>
          </a:blip>
          <a:srcRect t="36940" b="17377"/>
          <a:stretch/>
        </p:blipFill>
        <p:spPr>
          <a:xfrm>
            <a:off x="0" y="2533338"/>
            <a:ext cx="12192000" cy="3132944"/>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0"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6223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breaker">
    <p:spTree>
      <p:nvGrpSpPr>
        <p:cNvPr id="1" name=""/>
        <p:cNvGrpSpPr/>
        <p:nvPr/>
      </p:nvGrpSpPr>
      <p:grpSpPr>
        <a:xfrm>
          <a:off x="0" y="0"/>
          <a:ext cx="0" cy="0"/>
          <a:chOff x="0" y="0"/>
          <a:chExt cx="0" cy="0"/>
        </a:xfrm>
      </p:grpSpPr>
      <p:pic>
        <p:nvPicPr>
          <p:cNvPr id="5" name="Billede 4"/>
          <p:cNvPicPr>
            <a:picLocks noChangeAspect="1"/>
          </p:cNvPicPr>
          <p:nvPr userDrawn="1"/>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0" name="Rektangel 9"/>
          <p:cNvSpPr/>
          <p:nvPr userDrawn="1"/>
        </p:nvSpPr>
        <p:spPr>
          <a:xfrm>
            <a:off x="0" y="0"/>
            <a:ext cx="12192000" cy="6858000"/>
          </a:xfrm>
          <a:prstGeom prst="rect">
            <a:avLst/>
          </a:prstGeom>
          <a:solidFill>
            <a:srgbClr val="302E2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Pladsholder til tekst 9"/>
          <p:cNvSpPr>
            <a:spLocks noGrp="1"/>
          </p:cNvSpPr>
          <p:nvPr>
            <p:ph type="body" sz="quarter" idx="20" hasCustomPrompt="1"/>
          </p:nvPr>
        </p:nvSpPr>
        <p:spPr>
          <a:xfrm>
            <a:off x="448736" y="3107680"/>
            <a:ext cx="10566398" cy="532869"/>
          </a:xfrm>
          <a:prstGeom prst="rect">
            <a:avLst/>
          </a:prstGeom>
        </p:spPr>
        <p:txBody>
          <a:bodyPr/>
          <a:lstStyle>
            <a:lvl1pPr marL="0" indent="0">
              <a:buNone/>
              <a:defRPr sz="4800" b="0" i="0">
                <a:solidFill>
                  <a:schemeClr val="bg1"/>
                </a:solidFill>
                <a:latin typeface="Exo 2 Light" pitchFamily="2" charset="77"/>
                <a:ea typeface="Exo 2 Light" pitchFamily="2" charset="77"/>
                <a:cs typeface="Exo 2 Light" pitchFamily="2" charset="77"/>
              </a:defRPr>
            </a:lvl1pPr>
          </a:lstStyle>
          <a:p>
            <a:pPr lvl="0"/>
            <a:r>
              <a:rPr lang="da-DK" dirty="0" err="1"/>
              <a:t>Casebreaker</a:t>
            </a:r>
            <a:endParaRPr lang="da-DK" dirty="0"/>
          </a:p>
        </p:txBody>
      </p:sp>
      <p:pic>
        <p:nvPicPr>
          <p:cNvPr id="14" name="Billed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7"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slide dark">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 name="Billede 1"/>
          <p:cNvPicPr>
            <a:picLocks noChangeAspect="1"/>
          </p:cNvPicPr>
          <p:nvPr userDrawn="1"/>
        </p:nvPicPr>
        <p:blipFill rotWithShape="1">
          <a:blip r:embed="rId3" cstate="print">
            <a:extLst>
              <a:ext uri="{28A0092B-C50C-407E-A947-70E740481C1C}">
                <a14:useLocalDpi xmlns:a14="http://schemas.microsoft.com/office/drawing/2010/main"/>
              </a:ext>
            </a:extLst>
          </a:blip>
          <a:srcRect t="22295" b="15365"/>
          <a:stretch/>
        </p:blipFill>
        <p:spPr>
          <a:xfrm>
            <a:off x="0" y="1528997"/>
            <a:ext cx="12192000" cy="4275280"/>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8"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B">
    <p:spTree>
      <p:nvGrpSpPr>
        <p:cNvPr id="1" name=""/>
        <p:cNvGrpSpPr/>
        <p:nvPr/>
      </p:nvGrpSpPr>
      <p:grpSpPr>
        <a:xfrm>
          <a:off x="0" y="0"/>
          <a:ext cx="0" cy="0"/>
          <a:chOff x="0" y="0"/>
          <a:chExt cx="0" cy="0"/>
        </a:xfrm>
      </p:grpSpPr>
      <p:sp>
        <p:nvSpPr>
          <p:cNvPr id="12" name="Rektangel 11"/>
          <p:cNvSpPr/>
          <p:nvPr userDrawn="1"/>
        </p:nvSpPr>
        <p:spPr>
          <a:xfrm>
            <a:off x="0" y="-1"/>
            <a:ext cx="12191998" cy="693353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FFFF"/>
              </a:solidFill>
            </a:endParaRPr>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pic>
        <p:nvPicPr>
          <p:cNvPr id="3" name="Billede 2"/>
          <p:cNvPicPr>
            <a:picLocks noChangeAspect="1"/>
          </p:cNvPicPr>
          <p:nvPr userDrawn="1"/>
        </p:nvPicPr>
        <p:blipFill rotWithShape="1">
          <a:blip r:embed="rId3">
            <a:extLst>
              <a:ext uri="{28A0092B-C50C-407E-A947-70E740481C1C}">
                <a14:useLocalDpi xmlns:a14="http://schemas.microsoft.com/office/drawing/2010/main" val="0"/>
              </a:ext>
            </a:extLst>
          </a:blip>
          <a:srcRect t="73224"/>
          <a:stretch/>
        </p:blipFill>
        <p:spPr>
          <a:xfrm>
            <a:off x="0" y="5021704"/>
            <a:ext cx="12192000" cy="1836295"/>
          </a:xfrm>
          <a:prstGeom prst="rect">
            <a:avLst/>
          </a:prstGeom>
        </p:spPr>
      </p:pic>
      <p:sp>
        <p:nvSpPr>
          <p:cNvPr id="5" name="Title 4"/>
          <p:cNvSpPr>
            <a:spLocks noGrp="1"/>
          </p:cNvSpPr>
          <p:nvPr>
            <p:ph type="title"/>
          </p:nvPr>
        </p:nvSpPr>
        <p:spPr>
          <a:xfrm>
            <a:off x="448734" y="673502"/>
            <a:ext cx="10515600" cy="2513597"/>
          </a:xfrm>
        </p:spPr>
        <p:txBody>
          <a:bodyPr anchor="b">
            <a:normAutofit/>
          </a:bodyPr>
          <a:lstStyle>
            <a:lvl1pPr>
              <a:defRPr sz="6000">
                <a:solidFill>
                  <a:schemeClr val="bg1"/>
                </a:solidFill>
              </a:defRPr>
            </a:lvl1pPr>
          </a:lstStyle>
          <a:p>
            <a:r>
              <a:rPr lang="en-US"/>
              <a:t>Click to edit Master title style</a:t>
            </a:r>
            <a:endParaRPr lang="da-DK" dirty="0"/>
          </a:p>
        </p:txBody>
      </p:sp>
      <p:sp>
        <p:nvSpPr>
          <p:cNvPr id="14" name="Text Placeholder 13"/>
          <p:cNvSpPr>
            <a:spLocks noGrp="1"/>
          </p:cNvSpPr>
          <p:nvPr>
            <p:ph type="body" sz="quarter" idx="23"/>
          </p:nvPr>
        </p:nvSpPr>
        <p:spPr>
          <a:xfrm>
            <a:off x="448734" y="3477491"/>
            <a:ext cx="6937718" cy="1534053"/>
          </a:xfrm>
        </p:spPr>
        <p:txBody>
          <a:bodyPr>
            <a:normAutofit/>
          </a:bodyPr>
          <a:lstStyle>
            <a:lvl1pPr marL="0" indent="0">
              <a:buNone/>
              <a:defRPr sz="2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Edit Master text styles</a:t>
            </a:r>
          </a:p>
        </p:txBody>
      </p:sp>
    </p:spTree>
    <p:extLst>
      <p:ext uri="{BB962C8B-B14F-4D97-AF65-F5344CB8AC3E}">
        <p14:creationId xmlns:p14="http://schemas.microsoft.com/office/powerpoint/2010/main" val="155492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4929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819461"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3" hasCustomPrompt="1"/>
          </p:nvPr>
        </p:nvSpPr>
        <p:spPr>
          <a:xfrm>
            <a:off x="6475036"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5" hasCustomPrompt="1"/>
          </p:nvPr>
        </p:nvSpPr>
        <p:spPr>
          <a:xfrm>
            <a:off x="9821863" y="738188"/>
            <a:ext cx="1514475" cy="461962"/>
          </a:xfrm>
          <a:prstGeom prst="rect">
            <a:avLst/>
          </a:prstGeom>
        </p:spPr>
        <p:txBody>
          <a:bodyPr/>
          <a:lstStyle>
            <a:lvl1pPr>
              <a:defRPr sz="1100" b="0" i="0">
                <a:solidFill>
                  <a:schemeClr val="tx1"/>
                </a:solidFill>
                <a:latin typeface="Exo 2 Light" pitchFamily="2" charset="77"/>
                <a:ea typeface="Exo 2 Light" pitchFamily="2" charset="77"/>
                <a:cs typeface="Exo 2 Light" pitchFamily="2" charset="77"/>
              </a:defRPr>
            </a:lvl1pPr>
          </a:lstStyle>
          <a:p>
            <a:r>
              <a:rPr lang="da-DK" dirty="0" err="1"/>
              <a:t>Add</a:t>
            </a:r>
            <a:r>
              <a:rPr lang="da-DK" dirty="0"/>
              <a:t> </a:t>
            </a:r>
            <a:r>
              <a:rPr lang="da-DK" dirty="0" err="1"/>
              <a:t>photo</a:t>
            </a:r>
            <a:endParaRPr lang="da-DK" dirty="0"/>
          </a:p>
        </p:txBody>
      </p:sp>
      <p:sp>
        <p:nvSpPr>
          <p:cNvPr id="18" name="Pladsholder til tekst 6"/>
          <p:cNvSpPr>
            <a:spLocks noGrp="1"/>
          </p:cNvSpPr>
          <p:nvPr>
            <p:ph type="body" sz="quarter" idx="24" hasCustomPrompt="1"/>
          </p:nvPr>
        </p:nvSpPr>
        <p:spPr>
          <a:xfrm>
            <a:off x="1819461"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9" name="Pladsholder til tekst 6"/>
          <p:cNvSpPr>
            <a:spLocks noGrp="1"/>
          </p:cNvSpPr>
          <p:nvPr>
            <p:ph type="body" sz="quarter" idx="26" hasCustomPrompt="1"/>
          </p:nvPr>
        </p:nvSpPr>
        <p:spPr>
          <a:xfrm>
            <a:off x="6475036"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6524782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1">
                    <a:lumMod val="50000"/>
                  </a:schemeClr>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1">
                    <a:lumMod val="50000"/>
                  </a:schemeClr>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FFFF"/>
              </a:solidFill>
            </a:endParaRPr>
          </a:p>
        </p:txBody>
      </p:sp>
      <p:sp>
        <p:nvSpPr>
          <p:cNvPr id="13"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14867" y="2186165"/>
            <a:ext cx="10566398" cy="532869"/>
          </a:xfrm>
          <a:prstGeom prst="rect">
            <a:avLst/>
          </a:prstGeom>
        </p:spPr>
        <p:txBody>
          <a:bodyPr/>
          <a:lstStyle>
            <a:lvl1pPr marL="0" indent="0">
              <a:buNone/>
              <a:defRPr sz="3600" b="0" i="0" baseline="0">
                <a:solidFill>
                  <a:schemeClr val="bg1"/>
                </a:solidFill>
                <a:latin typeface="Exo 2 Light" pitchFamily="2" charset="77"/>
                <a:ea typeface="Exo 2 Light" pitchFamily="2" charset="77"/>
                <a:cs typeface="Exo 2 Light" pitchFamily="2" charset="77"/>
              </a:defRPr>
            </a:lvl1pPr>
          </a:lstStyle>
          <a:p>
            <a:pPr lvl="0"/>
            <a:r>
              <a:rPr lang="da-DK" dirty="0"/>
              <a:t>[Contact </a:t>
            </a:r>
            <a:r>
              <a:rPr lang="da-DK" dirty="0" err="1"/>
              <a:t>headline</a:t>
            </a:r>
            <a:r>
              <a:rPr lang="da-DK" dirty="0"/>
              <a:t>]</a:t>
            </a:r>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14" name="Billed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9" name="Billed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3" name="Text Placeholder 2"/>
          <p:cNvSpPr>
            <a:spLocks noGrp="1"/>
          </p:cNvSpPr>
          <p:nvPr>
            <p:ph type="body" sz="quarter" idx="11" hasCustomPrompt="1"/>
          </p:nvPr>
        </p:nvSpPr>
        <p:spPr>
          <a:xfrm>
            <a:off x="414338" y="4333875"/>
            <a:ext cx="4335462" cy="1152525"/>
          </a:xfrm>
        </p:spPr>
        <p:txBody>
          <a:bodyPr>
            <a:normAutofit/>
          </a:bodyPr>
          <a:lstStyle>
            <a:lvl1pPr marL="0" indent="0">
              <a:lnSpc>
                <a:spcPct val="100000"/>
              </a:lnSpc>
              <a:spcBef>
                <a:spcPts val="400"/>
              </a:spcBef>
              <a:buFont typeface="Arial" charset="0"/>
              <a:buNone/>
              <a:defRPr lang="da-DK" sz="1100" b="0" i="0" kern="1200" baseline="0" dirty="0">
                <a:solidFill>
                  <a:srgbClr val="FFFFFF"/>
                </a:solidFill>
                <a:latin typeface="Exo 2 Light" pitchFamily="2" charset="77"/>
                <a:ea typeface="Exo 2 Light" pitchFamily="2" charset="77"/>
                <a:cs typeface="Exo 2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da-DK" dirty="0"/>
              <a:t>[Indsæt eventuelt yderligere kontaktinformationer]</a:t>
            </a:r>
          </a:p>
          <a:p>
            <a:pPr lvl="0"/>
            <a:r>
              <a:rPr lang="da-DK" dirty="0"/>
              <a:t>[F.eks. kontaktinformation til den ansvarlige partner hos </a:t>
            </a:r>
            <a:r>
              <a:rPr lang="da-DK" dirty="0" err="1"/>
              <a:t>Damvad</a:t>
            </a:r>
            <a:r>
              <a:rPr lang="da-DK" dirty="0"/>
              <a:t> Analytics]</a:t>
            </a:r>
          </a:p>
        </p:txBody>
      </p:sp>
      <p:sp>
        <p:nvSpPr>
          <p:cNvPr id="18" name="Tekstfelt 3">
            <a:extLst>
              <a:ext uri="{FF2B5EF4-FFF2-40B4-BE49-F238E27FC236}">
                <a16:creationId xmlns:a16="http://schemas.microsoft.com/office/drawing/2014/main" id="{2AC04927-086E-E84A-AD01-746BC0CE5AC8}"/>
              </a:ext>
            </a:extLst>
          </p:cNvPr>
          <p:cNvSpPr txBox="1"/>
          <p:nvPr userDrawn="1"/>
        </p:nvSpPr>
        <p:spPr>
          <a:xfrm>
            <a:off x="414867" y="3341967"/>
            <a:ext cx="3626191" cy="707886"/>
          </a:xfrm>
          <a:prstGeom prst="rect">
            <a:avLst/>
          </a:prstGeom>
          <a:noFill/>
        </p:spPr>
        <p:txBody>
          <a:bodyPr wrap="square" rtlCol="0">
            <a:spAutoFit/>
          </a:bodyPr>
          <a:lstStyle/>
          <a:p>
            <a:pPr>
              <a:lnSpc>
                <a:spcPts val="1620"/>
              </a:lnSpc>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Havnegade 39, </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DK-1058 Copenhagen K</a:t>
            </a:r>
          </a:p>
        </p:txBody>
      </p:sp>
      <p:sp>
        <p:nvSpPr>
          <p:cNvPr id="19" name="Tekstfelt 3">
            <a:extLst>
              <a:ext uri="{FF2B5EF4-FFF2-40B4-BE49-F238E27FC236}">
                <a16:creationId xmlns:a16="http://schemas.microsoft.com/office/drawing/2014/main" id="{690D9308-1FB1-EE49-B4F8-83C51EE95F28}"/>
              </a:ext>
            </a:extLst>
          </p:cNvPr>
          <p:cNvSpPr txBox="1"/>
          <p:nvPr userDrawn="1"/>
        </p:nvSpPr>
        <p:spPr>
          <a:xfrm>
            <a:off x="2346191" y="3341967"/>
            <a:ext cx="3626191" cy="685316"/>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err="1">
                <a:solidFill>
                  <a:srgbClr val="FFFFFF"/>
                </a:solidFill>
                <a:latin typeface="Exo 2 Light" pitchFamily="2" charset="77"/>
                <a:ea typeface="Exo 2 Light" charset="0"/>
                <a:cs typeface="Exo 2 Light" charset="0"/>
              </a:rPr>
              <a:t>Engelbrektsgatan</a:t>
            </a:r>
            <a:r>
              <a:rPr lang="da-DK" sz="1100" b="0" i="0" dirty="0">
                <a:solidFill>
                  <a:srgbClr val="FFFFFF"/>
                </a:solidFill>
                <a:latin typeface="Exo 2 Light" pitchFamily="2" charset="77"/>
                <a:ea typeface="Exo 2 Light" charset="0"/>
                <a:cs typeface="Exo 2 Light" charset="0"/>
              </a:rPr>
              <a:t> 5,</a:t>
            </a:r>
          </a:p>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114 32 Stockholm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p:nvPr>
        </p:nvSpPr>
        <p:spPr>
          <a:xfrm>
            <a:off x="423334" y="839146"/>
            <a:ext cx="5512771" cy="532869"/>
          </a:xfrm>
          <a:prstGeom prst="rect">
            <a:avLst/>
          </a:prstGeom>
        </p:spPr>
        <p:txBody>
          <a:bodyPr/>
          <a:lstStyle>
            <a:lvl1pPr marL="0" indent="0">
              <a:buNone/>
              <a:defRPr sz="3600" b="0" i="0">
                <a:solidFill>
                  <a:schemeClr val="bg2"/>
                </a:solidFill>
                <a:latin typeface="Exo 2 Extra Light" charset="0"/>
                <a:ea typeface="Exo 2 Extra Light" charset="0"/>
                <a:cs typeface="Exo 2 Extra Light" charset="0"/>
              </a:defRPr>
            </a:lvl1pPr>
          </a:lstStyle>
          <a:p>
            <a:pPr lvl="0"/>
            <a:r>
              <a:rPr lang="en-US"/>
              <a:t>Edit Master text styles</a:t>
            </a:r>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710471"/>
            <a:ext cx="5003800" cy="3895511"/>
          </a:xfrm>
          <a:prstGeom prst="rect">
            <a:avLst/>
          </a:prstGeom>
        </p:spPr>
        <p:txBody>
          <a:bodyPr anchor="ctr">
            <a:normAutofit/>
          </a:bodyPr>
          <a:lstStyle>
            <a:lvl1pPr marL="342900" indent="-342900">
              <a:lnSpc>
                <a:spcPts val="1750"/>
              </a:lnSpc>
              <a:spcBef>
                <a:spcPts val="2200"/>
              </a:spcBef>
              <a:buFont typeface="+mj-lt"/>
              <a:buAutoNum type="arabicPeriod"/>
              <a:defRPr sz="18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a:t>Agenda</a:t>
            </a:r>
          </a:p>
          <a:p>
            <a:pPr lvl="0"/>
            <a:r>
              <a:rPr lang="da-DK" dirty="0"/>
              <a:t>Kan skrives</a:t>
            </a:r>
          </a:p>
          <a:p>
            <a:pPr lvl="0"/>
            <a:r>
              <a:rPr lang="da-DK" dirty="0"/>
              <a:t>Lige her</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738633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9" name="Pladsholder til tekst 9"/>
          <p:cNvSpPr>
            <a:spLocks noGrp="1"/>
          </p:cNvSpPr>
          <p:nvPr>
            <p:ph type="body" sz="quarter" idx="11" hasCustomPrompt="1"/>
          </p:nvPr>
        </p:nvSpPr>
        <p:spPr>
          <a:xfrm>
            <a:off x="491070" y="1888603"/>
            <a:ext cx="10498662" cy="3954413"/>
          </a:xfrm>
          <a:prstGeom prst="rect">
            <a:avLst/>
          </a:prstGeom>
        </p:spPr>
        <p:txBody>
          <a:bodyPr/>
          <a:lstStyle>
            <a:lvl1pPr marL="342900" indent="-342900">
              <a:buFont typeface="Arial" charset="0"/>
              <a:buChar char="•"/>
              <a:defRPr sz="2200" b="0" i="0">
                <a:solidFill>
                  <a:schemeClr val="tx1"/>
                </a:solidFill>
                <a:latin typeface="Exo 2 Light" pitchFamily="2" charset="77"/>
                <a:ea typeface="Exo 2 Light" pitchFamily="2" charset="77"/>
                <a:cs typeface="Exo 2 Light" pitchFamily="2" charset="77"/>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600" b="0" i="0">
                <a:latin typeface="Exo 2 Light" pitchFamily="2" charset="77"/>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1300" b="0" i="0">
                <a:latin typeface="Exo 2 Light" pitchFamily="2" charset="77"/>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100" b="0" i="0">
                <a:latin typeface="Exo 2 Light" pitchFamily="2" charset="77"/>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000" b="0" i="0">
                <a:latin typeface="Exo 2 Light" pitchFamily="2" charset="77"/>
              </a:defRPr>
            </a:lvl5pPr>
          </a:lstStyle>
          <a:p>
            <a:pPr lvl="0"/>
            <a:r>
              <a:rPr lang="da-DK" dirty="0" err="1"/>
              <a:t>Add</a:t>
            </a:r>
            <a:r>
              <a:rPr lang="da-DK" dirty="0"/>
              <a:t> </a:t>
            </a:r>
            <a:r>
              <a:rPr lang="da-DK" dirty="0" err="1"/>
              <a:t>text</a:t>
            </a:r>
            <a:endParaRPr lang="da-DK" dirty="0"/>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lvl="4"/>
            <a:endParaRPr lang="da-DK"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422797"/>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6" name="Pladsholder til diagram 5"/>
          <p:cNvSpPr>
            <a:spLocks noGrp="1"/>
          </p:cNvSpPr>
          <p:nvPr>
            <p:ph type="chart" sz="quarter" idx="22"/>
          </p:nvPr>
        </p:nvSpPr>
        <p:spPr>
          <a:xfrm>
            <a:off x="414868" y="2083633"/>
            <a:ext cx="4761788" cy="3720642"/>
          </a:xfrm>
          <a:prstGeom prst="rect">
            <a:avLst/>
          </a:prstGeom>
        </p:spPr>
        <p:txBody>
          <a:bodyPr/>
          <a:lstStyle>
            <a:lvl1pPr>
              <a:defRPr b="0" i="0">
                <a:latin typeface="Exo 2 Extra Light" charset="0"/>
                <a:ea typeface="Exo 2 Extra Light" charset="0"/>
                <a:cs typeface="Exo 2 Extra Light" charset="0"/>
              </a:defRPr>
            </a:lvl1pPr>
          </a:lstStyle>
          <a:p>
            <a:r>
              <a:rPr lang="en-US"/>
              <a:t>Click icon to add chart</a:t>
            </a:r>
            <a:endParaRPr lang="da-DK" dirty="0"/>
          </a:p>
        </p:txBody>
      </p:sp>
      <p:sp>
        <p:nvSpPr>
          <p:cNvPr id="13" name="Pladsholder til tekst 6"/>
          <p:cNvSpPr>
            <a:spLocks noGrp="1"/>
          </p:cNvSpPr>
          <p:nvPr>
            <p:ph type="body" sz="quarter" idx="24" hasCustomPrompt="1"/>
          </p:nvPr>
        </p:nvSpPr>
        <p:spPr>
          <a:xfrm>
            <a:off x="5603496" y="2858540"/>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9"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left whit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071533"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tx1"/>
                </a:solidFill>
                <a:latin typeface="Exo 2 Extra Light" charset="0"/>
                <a:ea typeface="Exo 2 Extra Light" charset="0"/>
                <a:cs typeface="Exo 2 Extra Light" charset="0"/>
              </a:defRPr>
            </a:lvl1pPr>
          </a:lstStyle>
          <a:p>
            <a:r>
              <a:rPr lang="en-US"/>
              <a:t>Click icon to add picture</a:t>
            </a:r>
            <a:endParaRPr lang="da-DK" dirty="0"/>
          </a:p>
        </p:txBody>
      </p:sp>
      <p:sp>
        <p:nvSpPr>
          <p:cNvPr id="11"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white">
    <p:spTree>
      <p:nvGrpSpPr>
        <p:cNvPr id="1" name=""/>
        <p:cNvGrpSpPr/>
        <p:nvPr/>
      </p:nvGrpSpPr>
      <p:grpSpPr>
        <a:xfrm>
          <a:off x="0" y="0"/>
          <a:ext cx="0" cy="0"/>
          <a:chOff x="0" y="0"/>
          <a:chExt cx="0" cy="0"/>
        </a:xfrm>
      </p:grpSpPr>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5"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7"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1"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Footer Placeholder 3"/>
          <p:cNvSpPr>
            <a:spLocks noGrp="1"/>
          </p:cNvSpPr>
          <p:nvPr>
            <p:ph type="ftr" sz="quarter" idx="3"/>
          </p:nvPr>
        </p:nvSpPr>
        <p:spPr>
          <a:xfrm>
            <a:off x="381000" y="230188"/>
            <a:ext cx="4114800" cy="365125"/>
          </a:xfrm>
          <a:prstGeom prst="rect">
            <a:avLst/>
          </a:prstGeom>
        </p:spPr>
        <p:txBody>
          <a:bodyPr vert="horz" lIns="91440" tIns="45720" rIns="91440" bIns="45720" rtlCol="0" anchor="t"/>
          <a:lstStyle>
            <a:lvl1pPr algn="l">
              <a:defRPr sz="1200" b="0" i="0">
                <a:solidFill>
                  <a:schemeClr val="bg1">
                    <a:lumMod val="50000"/>
                  </a:schemeClr>
                </a:solidFill>
                <a:latin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640555240"/>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710" r:id="rId3"/>
    <p:sldLayoutId id="2147483690" r:id="rId4"/>
    <p:sldLayoutId id="2147483661" r:id="rId5"/>
    <p:sldLayoutId id="2147483665" r:id="rId6"/>
    <p:sldLayoutId id="2147483672" r:id="rId7"/>
    <p:sldLayoutId id="2147483668" r:id="rId8"/>
    <p:sldLayoutId id="2147483666" r:id="rId9"/>
    <p:sldLayoutId id="2147483714" r:id="rId10"/>
    <p:sldLayoutId id="2147483667" r:id="rId11"/>
    <p:sldLayoutId id="2147483670" r:id="rId12"/>
    <p:sldLayoutId id="2147483662" r:id="rId13"/>
    <p:sldLayoutId id="2147483664" r:id="rId14"/>
    <p:sldLayoutId id="2147483669" r:id="rId15"/>
    <p:sldLayoutId id="2147483650" r:id="rId16"/>
    <p:sldLayoutId id="2147483651" r:id="rId17"/>
    <p:sldLayoutId id="2147483673" r:id="rId18"/>
    <p:sldLayoutId id="2147483660" r:id="rId19"/>
    <p:sldLayoutId id="2147483663" r:id="rId20"/>
    <p:sldLayoutId id="2147483713" r:id="rId21"/>
    <p:sldLayoutId id="2147483671" r:id="rId22"/>
    <p:sldLayoutId id="2147483675" r:id="rId23"/>
    <p:sldLayoutId id="2147483676" r:id="rId24"/>
    <p:sldLayoutId id="2147483674" r:id="rId25"/>
  </p:sldLayoutIdLst>
  <p:hf hdr="0" dt="0"/>
  <p:txStyles>
    <p:titleStyle>
      <a:lvl1pPr algn="l" defTabSz="914400" rtl="0" eaLnBrk="1" latinLnBrk="0" hangingPunct="1">
        <a:lnSpc>
          <a:spcPct val="90000"/>
        </a:lnSpc>
        <a:spcBef>
          <a:spcPct val="0"/>
        </a:spcBef>
        <a:buNone/>
        <a:defRPr sz="4400" b="0" i="0" kern="1200">
          <a:solidFill>
            <a:schemeClr val="tx1"/>
          </a:solidFill>
          <a:latin typeface="Exo 2 Light" pitchFamily="2" charset="77"/>
          <a:ea typeface="Exo 2 Light" pitchFamily="2" charset="77"/>
          <a:cs typeface="Exo 2 Light" pitchFamily="2" charset="77"/>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3200" dirty="0">
                <a:latin typeface="Exo 2 Light" pitchFamily="2" charset="77"/>
              </a:rPr>
              <a:t>Kom godt i gang med Python</a:t>
            </a:r>
          </a:p>
        </p:txBody>
      </p:sp>
    </p:spTree>
    <p:extLst>
      <p:ext uri="{BB962C8B-B14F-4D97-AF65-F5344CB8AC3E}">
        <p14:creationId xmlns:p14="http://schemas.microsoft.com/office/powerpoint/2010/main" val="6257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2</a:t>
            </a:fld>
            <a:endParaRPr lang="da-DK" dirty="0"/>
          </a:p>
        </p:txBody>
      </p:sp>
      <p:sp>
        <p:nvSpPr>
          <p:cNvPr id="3" name="Footer Placeholder 2"/>
          <p:cNvSpPr>
            <a:spLocks noGrp="1"/>
          </p:cNvSpPr>
          <p:nvPr>
            <p:ph type="ftr" sz="quarter" idx="3"/>
          </p:nvPr>
        </p:nvSpPr>
        <p:spPr/>
        <p:txBody>
          <a:bodyPr/>
          <a:lstStyle/>
          <a:p>
            <a:r>
              <a:rPr lang="da-DK" dirty="0"/>
              <a:t>DAMVAD Analytics | Kom godt i gang med Python</a:t>
            </a:r>
          </a:p>
        </p:txBody>
      </p:sp>
      <p:pic>
        <p:nvPicPr>
          <p:cNvPr id="4" name="Graphic 3">
            <a:extLst>
              <a:ext uri="{FF2B5EF4-FFF2-40B4-BE49-F238E27FC236}">
                <a16:creationId xmlns:a16="http://schemas.microsoft.com/office/drawing/2014/main" id="{9A7E94E6-8943-1941-B4A6-1CC0990F1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1645" b="11610"/>
          <a:stretch/>
        </p:blipFill>
        <p:spPr>
          <a:xfrm flipH="1" flipV="1">
            <a:off x="1743342" y="43711"/>
            <a:ext cx="8879079" cy="6814289"/>
          </a:xfrm>
          <a:prstGeom prst="rect">
            <a:avLst/>
          </a:prstGeom>
        </p:spPr>
      </p:pic>
      <p:grpSp>
        <p:nvGrpSpPr>
          <p:cNvPr id="7" name="Group 6">
            <a:extLst>
              <a:ext uri="{FF2B5EF4-FFF2-40B4-BE49-F238E27FC236}">
                <a16:creationId xmlns:a16="http://schemas.microsoft.com/office/drawing/2014/main" id="{F7819BF2-7501-0542-8315-12FD1B5951FC}"/>
              </a:ext>
            </a:extLst>
          </p:cNvPr>
          <p:cNvGrpSpPr/>
          <p:nvPr/>
        </p:nvGrpSpPr>
        <p:grpSpPr>
          <a:xfrm>
            <a:off x="490538" y="1888601"/>
            <a:ext cx="5267715" cy="830997"/>
            <a:chOff x="490538" y="1888601"/>
            <a:chExt cx="5267715" cy="830997"/>
          </a:xfrm>
        </p:grpSpPr>
        <p:pic>
          <p:nvPicPr>
            <p:cNvPr id="8" name="Picture 7">
              <a:extLst>
                <a:ext uri="{FF2B5EF4-FFF2-40B4-BE49-F238E27FC236}">
                  <a16:creationId xmlns:a16="http://schemas.microsoft.com/office/drawing/2014/main" id="{A90F1C8D-F153-7343-9007-CF6BDE895EBD}"/>
                </a:ext>
              </a:extLst>
            </p:cNvPr>
            <p:cNvPicPr>
              <a:picLocks noChangeAspect="1"/>
            </p:cNvPicPr>
            <p:nvPr/>
          </p:nvPicPr>
          <p:blipFill rotWithShape="1">
            <a:blip r:embed="rId4"/>
            <a:srcRect l="16667" t="19167" r="36055" b="9916"/>
            <a:stretch/>
          </p:blipFill>
          <p:spPr>
            <a:xfrm>
              <a:off x="490538" y="1895499"/>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F848271-B090-F942-96F2-33267D12F5D9}"/>
                </a:ext>
              </a:extLst>
            </p:cNvPr>
            <p:cNvGrpSpPr/>
            <p:nvPr/>
          </p:nvGrpSpPr>
          <p:grpSpPr>
            <a:xfrm>
              <a:off x="1462602" y="1888601"/>
              <a:ext cx="4295651" cy="830997"/>
              <a:chOff x="1462602" y="1888601"/>
              <a:chExt cx="4295651" cy="830997"/>
            </a:xfrm>
          </p:grpSpPr>
          <p:sp>
            <p:nvSpPr>
              <p:cNvPr id="10" name="TextBox 9">
                <a:extLst>
                  <a:ext uri="{FF2B5EF4-FFF2-40B4-BE49-F238E27FC236}">
                    <a16:creationId xmlns:a16="http://schemas.microsoft.com/office/drawing/2014/main" id="{0F364A9C-CED5-5343-A450-D98A0BD2CA5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1" name="TextBox 10">
                <a:extLst>
                  <a:ext uri="{FF2B5EF4-FFF2-40B4-BE49-F238E27FC236}">
                    <a16:creationId xmlns:a16="http://schemas.microsoft.com/office/drawing/2014/main" id="{17034C01-91A0-464B-A9CE-CFCB9C2DDE22}"/>
                  </a:ext>
                </a:extLst>
              </p:cNvPr>
              <p:cNvSpPr txBox="1"/>
              <p:nvPr/>
            </p:nvSpPr>
            <p:spPr>
              <a:xfrm>
                <a:off x="2998959" y="1888601"/>
                <a:ext cx="2759294" cy="830997"/>
              </a:xfrm>
              <a:prstGeom prst="rect">
                <a:avLst/>
              </a:prstGeom>
              <a:noFill/>
            </p:spPr>
            <p:txBody>
              <a:bodyPr wrap="square" rtlCol="0">
                <a:spAutoFit/>
              </a:bodyPr>
              <a:lstStyle/>
              <a:p>
                <a:r>
                  <a:rPr lang="da-DK" sz="1200" dirty="0">
                    <a:solidFill>
                      <a:schemeClr val="bg2"/>
                    </a:solidFill>
                  </a:rPr>
                  <a:t>Sebastian </a:t>
                </a:r>
                <a:r>
                  <a:rPr lang="da-DK" sz="1200" dirty="0" err="1">
                    <a:solidFill>
                      <a:schemeClr val="bg2"/>
                    </a:solidFill>
                  </a:rPr>
                  <a:t>Steenssøn</a:t>
                </a:r>
                <a:endParaRPr lang="da-DK" sz="1200" dirty="0">
                  <a:solidFill>
                    <a:schemeClr val="bg2"/>
                  </a:solidFill>
                </a:endParaRP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projektledelse, visualisering</a:t>
                </a:r>
              </a:p>
            </p:txBody>
          </p:sp>
        </p:grpSp>
      </p:grpSp>
      <p:grpSp>
        <p:nvGrpSpPr>
          <p:cNvPr id="12" name="Group 11">
            <a:extLst>
              <a:ext uri="{FF2B5EF4-FFF2-40B4-BE49-F238E27FC236}">
                <a16:creationId xmlns:a16="http://schemas.microsoft.com/office/drawing/2014/main" id="{9C9E7C3F-9380-5E46-AE46-0C6F0F4486D2}"/>
              </a:ext>
            </a:extLst>
          </p:cNvPr>
          <p:cNvGrpSpPr/>
          <p:nvPr/>
        </p:nvGrpSpPr>
        <p:grpSpPr>
          <a:xfrm>
            <a:off x="6467091" y="4179587"/>
            <a:ext cx="5267715" cy="1015663"/>
            <a:chOff x="490538" y="3047813"/>
            <a:chExt cx="5267715" cy="1015663"/>
          </a:xfrm>
        </p:grpSpPr>
        <p:pic>
          <p:nvPicPr>
            <p:cNvPr id="13" name="Picture 12">
              <a:extLst>
                <a:ext uri="{FF2B5EF4-FFF2-40B4-BE49-F238E27FC236}">
                  <a16:creationId xmlns:a16="http://schemas.microsoft.com/office/drawing/2014/main" id="{6F0B0E9D-DCCB-BE4A-B6C3-1EBFC394B622}"/>
                </a:ext>
              </a:extLst>
            </p:cNvPr>
            <p:cNvPicPr>
              <a:picLocks noChangeAspect="1"/>
            </p:cNvPicPr>
            <p:nvPr/>
          </p:nvPicPr>
          <p:blipFill rotWithShape="1">
            <a:blip r:embed="rId5"/>
            <a:srcRect l="29289" r="20262" b="24235"/>
            <a:stretch/>
          </p:blipFill>
          <p:spPr>
            <a:xfrm>
              <a:off x="490538" y="3054711"/>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AF8A8EB8-A52A-524C-B78E-B7ACEDDF0E6B}"/>
                </a:ext>
              </a:extLst>
            </p:cNvPr>
            <p:cNvGrpSpPr/>
            <p:nvPr/>
          </p:nvGrpSpPr>
          <p:grpSpPr>
            <a:xfrm>
              <a:off x="1462602" y="3047813"/>
              <a:ext cx="4295651" cy="1015663"/>
              <a:chOff x="1462602" y="1888601"/>
              <a:chExt cx="4295651" cy="1015663"/>
            </a:xfrm>
          </p:grpSpPr>
          <p:sp>
            <p:nvSpPr>
              <p:cNvPr id="15" name="TextBox 14">
                <a:extLst>
                  <a:ext uri="{FF2B5EF4-FFF2-40B4-BE49-F238E27FC236}">
                    <a16:creationId xmlns:a16="http://schemas.microsoft.com/office/drawing/2014/main" id="{F127F125-E6B0-2F45-8168-4253206D4499}"/>
                  </a:ext>
                </a:extLst>
              </p:cNvPr>
              <p:cNvSpPr txBox="1"/>
              <p:nvPr/>
            </p:nvSpPr>
            <p:spPr>
              <a:xfrm>
                <a:off x="1462602" y="1888601"/>
                <a:ext cx="1659539" cy="830997"/>
              </a:xfrm>
              <a:prstGeom prst="rect">
                <a:avLst/>
              </a:prstGeom>
              <a:noFill/>
            </p:spPr>
            <p:txBody>
              <a:bodyPr wrap="square" rtlCol="0">
                <a:spAutoFit/>
              </a:bodyPr>
              <a:lstStyle/>
              <a:p>
                <a:r>
                  <a:rPr lang="da-DK" sz="1200">
                    <a:solidFill>
                      <a:schemeClr val="bg2"/>
                    </a:solidFill>
                    <a:latin typeface="Exo 2 Light" pitchFamily="2" charset="77"/>
                  </a:rPr>
                  <a:t>Navn:</a:t>
                </a:r>
              </a:p>
              <a:p>
                <a:r>
                  <a:rPr lang="da-DK" sz="1200">
                    <a:solidFill>
                      <a:schemeClr val="bg2"/>
                    </a:solidFill>
                    <a:latin typeface="Exo 2 Light" pitchFamily="2" charset="77"/>
                  </a:rPr>
                  <a:t>Titel:</a:t>
                </a:r>
              </a:p>
              <a:p>
                <a:r>
                  <a:rPr lang="da-DK" sz="1200">
                    <a:solidFill>
                      <a:schemeClr val="bg2"/>
                    </a:solidFill>
                    <a:latin typeface="Exo 2 Light" pitchFamily="2" charset="77"/>
                  </a:rPr>
                  <a:t>Uddannelse:</a:t>
                </a:r>
              </a:p>
              <a:p>
                <a:r>
                  <a:rPr lang="da-DK" sz="1200">
                    <a:solidFill>
                      <a:schemeClr val="bg2"/>
                    </a:solidFill>
                    <a:latin typeface="Exo 2 Light" pitchFamily="2" charset="77"/>
                  </a:rPr>
                  <a:t>Spidskompetencer:</a:t>
                </a:r>
              </a:p>
            </p:txBody>
          </p:sp>
          <p:sp>
            <p:nvSpPr>
              <p:cNvPr id="16" name="TextBox 15">
                <a:extLst>
                  <a:ext uri="{FF2B5EF4-FFF2-40B4-BE49-F238E27FC236}">
                    <a16:creationId xmlns:a16="http://schemas.microsoft.com/office/drawing/2014/main" id="{42F0D819-419F-8842-AE03-4A627ECDD2D8}"/>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Jess Alfredsen</a:t>
                </a: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spc="-20" dirty="0">
                    <a:solidFill>
                      <a:schemeClr val="bg2"/>
                    </a:solidFill>
                  </a:rPr>
                  <a:t>Civilingeniør i Software og Data Science</a:t>
                </a:r>
              </a:p>
              <a:p>
                <a:r>
                  <a:rPr lang="da-DK" sz="1200" dirty="0">
                    <a:solidFill>
                      <a:schemeClr val="bg2"/>
                    </a:solidFill>
                  </a:rPr>
                  <a:t>Implementering,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algoritmer</a:t>
                </a:r>
              </a:p>
            </p:txBody>
          </p:sp>
        </p:grpSp>
      </p:grpSp>
      <p:grpSp>
        <p:nvGrpSpPr>
          <p:cNvPr id="17" name="Group 16">
            <a:extLst>
              <a:ext uri="{FF2B5EF4-FFF2-40B4-BE49-F238E27FC236}">
                <a16:creationId xmlns:a16="http://schemas.microsoft.com/office/drawing/2014/main" id="{F7C40EA6-41C6-7F40-B5B1-E10CE5CEDF16}"/>
              </a:ext>
            </a:extLst>
          </p:cNvPr>
          <p:cNvGrpSpPr/>
          <p:nvPr/>
        </p:nvGrpSpPr>
        <p:grpSpPr>
          <a:xfrm>
            <a:off x="6467091" y="2652263"/>
            <a:ext cx="5267715" cy="1015663"/>
            <a:chOff x="490538" y="4243025"/>
            <a:chExt cx="5267715" cy="1015663"/>
          </a:xfrm>
        </p:grpSpPr>
        <p:grpSp>
          <p:nvGrpSpPr>
            <p:cNvPr id="18" name="Group 17">
              <a:extLst>
                <a:ext uri="{FF2B5EF4-FFF2-40B4-BE49-F238E27FC236}">
                  <a16:creationId xmlns:a16="http://schemas.microsoft.com/office/drawing/2014/main" id="{28B5CEBF-8F4E-9640-93D0-FBEBEAAD4E24}"/>
                </a:ext>
              </a:extLst>
            </p:cNvPr>
            <p:cNvGrpSpPr/>
            <p:nvPr/>
          </p:nvGrpSpPr>
          <p:grpSpPr>
            <a:xfrm>
              <a:off x="1462602" y="4243025"/>
              <a:ext cx="4295651" cy="1015663"/>
              <a:chOff x="1462602" y="1888601"/>
              <a:chExt cx="4295651" cy="1015663"/>
            </a:xfrm>
          </p:grpSpPr>
          <p:sp>
            <p:nvSpPr>
              <p:cNvPr id="20" name="TextBox 19">
                <a:extLst>
                  <a:ext uri="{FF2B5EF4-FFF2-40B4-BE49-F238E27FC236}">
                    <a16:creationId xmlns:a16="http://schemas.microsoft.com/office/drawing/2014/main" id="{61F69810-386F-5C48-969D-98DE49573621}"/>
                  </a:ext>
                </a:extLst>
              </p:cNvPr>
              <p:cNvSpPr txBox="1"/>
              <p:nvPr/>
            </p:nvSpPr>
            <p:spPr>
              <a:xfrm>
                <a:off x="1462602" y="1888601"/>
                <a:ext cx="1659539" cy="830997"/>
              </a:xfrm>
              <a:prstGeom prst="rect">
                <a:avLst/>
              </a:prstGeom>
              <a:noFill/>
            </p:spPr>
            <p:txBody>
              <a:bodyPr wrap="square" rtlCol="0">
                <a:spAutoFit/>
              </a:bodyPr>
              <a:lstStyle/>
              <a:p>
                <a:r>
                  <a:rPr lang="da-DK" sz="1200">
                    <a:solidFill>
                      <a:schemeClr val="bg2"/>
                    </a:solidFill>
                    <a:latin typeface="Exo 2 Light" pitchFamily="2" charset="77"/>
                  </a:rPr>
                  <a:t>Navn:</a:t>
                </a:r>
              </a:p>
              <a:p>
                <a:r>
                  <a:rPr lang="da-DK" sz="1200">
                    <a:solidFill>
                      <a:schemeClr val="bg2"/>
                    </a:solidFill>
                    <a:latin typeface="Exo 2 Light" pitchFamily="2" charset="77"/>
                  </a:rPr>
                  <a:t>Titel:</a:t>
                </a:r>
              </a:p>
              <a:p>
                <a:r>
                  <a:rPr lang="da-DK" sz="1200">
                    <a:solidFill>
                      <a:schemeClr val="bg2"/>
                    </a:solidFill>
                    <a:latin typeface="Exo 2 Light" pitchFamily="2" charset="77"/>
                  </a:rPr>
                  <a:t>Uddannelse:</a:t>
                </a:r>
              </a:p>
              <a:p>
                <a:r>
                  <a:rPr lang="da-DK" sz="1200">
                    <a:solidFill>
                      <a:schemeClr val="bg2"/>
                    </a:solidFill>
                    <a:latin typeface="Exo 2 Light" pitchFamily="2" charset="77"/>
                  </a:rPr>
                  <a:t>Spidskompetencer:</a:t>
                </a:r>
              </a:p>
            </p:txBody>
          </p:sp>
          <p:sp>
            <p:nvSpPr>
              <p:cNvPr id="21" name="TextBox 20">
                <a:extLst>
                  <a:ext uri="{FF2B5EF4-FFF2-40B4-BE49-F238E27FC236}">
                    <a16:creationId xmlns:a16="http://schemas.microsoft.com/office/drawing/2014/main" id="{CEBEBEF1-1A4E-5643-AB7F-32DEA567AB79}"/>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Tobias Lindberg</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Teknisk Matematik</a:t>
                </a:r>
              </a:p>
              <a:p>
                <a:r>
                  <a:rPr lang="da-DK" sz="1200" dirty="0">
                    <a:solidFill>
                      <a:schemeClr val="bg2"/>
                    </a:solidFill>
                  </a:rPr>
                  <a:t>Machine </a:t>
                </a:r>
                <a:r>
                  <a:rPr lang="da-DK" sz="1200" dirty="0" err="1">
                    <a:solidFill>
                      <a:schemeClr val="bg2"/>
                    </a:solidFill>
                  </a:rPr>
                  <a:t>learning</a:t>
                </a:r>
                <a:r>
                  <a:rPr lang="da-DK" sz="1200" dirty="0">
                    <a:solidFill>
                      <a:schemeClr val="bg2"/>
                    </a:solidFill>
                  </a:rPr>
                  <a:t>, </a:t>
                </a:r>
                <a:r>
                  <a:rPr lang="da-DK" sz="1200" dirty="0" err="1">
                    <a:solidFill>
                      <a:schemeClr val="bg2"/>
                    </a:solidFill>
                  </a:rPr>
                  <a:t>natural</a:t>
                </a:r>
                <a:r>
                  <a:rPr lang="da-DK" sz="1200" dirty="0">
                    <a:solidFill>
                      <a:schemeClr val="bg2"/>
                    </a:solidFill>
                  </a:rPr>
                  <a:t> </a:t>
                </a:r>
                <a:r>
                  <a:rPr lang="da-DK" sz="1200" dirty="0" err="1">
                    <a:solidFill>
                      <a:schemeClr val="bg2"/>
                    </a:solidFill>
                  </a:rPr>
                  <a:t>language</a:t>
                </a:r>
                <a:r>
                  <a:rPr lang="da-DK" sz="1200" dirty="0">
                    <a:solidFill>
                      <a:schemeClr val="bg2"/>
                    </a:solidFill>
                  </a:rPr>
                  <a:t> </a:t>
                </a:r>
                <a:r>
                  <a:rPr lang="da-DK" sz="1200" dirty="0" err="1">
                    <a:solidFill>
                      <a:schemeClr val="bg2"/>
                    </a:solidFill>
                  </a:rPr>
                  <a:t>processing</a:t>
                </a:r>
                <a:r>
                  <a:rPr lang="da-DK" sz="1200" dirty="0">
                    <a:solidFill>
                      <a:schemeClr val="bg2"/>
                    </a:solidFill>
                  </a:rPr>
                  <a:t>, </a:t>
                </a:r>
                <a:r>
                  <a:rPr lang="da-DK" sz="1200" dirty="0" err="1">
                    <a:solidFill>
                      <a:schemeClr val="bg2"/>
                    </a:solidFill>
                  </a:rPr>
                  <a:t>Python</a:t>
                </a:r>
                <a:endParaRPr lang="da-DK" sz="1200" dirty="0">
                  <a:solidFill>
                    <a:schemeClr val="bg2"/>
                  </a:solidFill>
                </a:endParaRPr>
              </a:p>
            </p:txBody>
          </p:sp>
        </p:grpSp>
        <p:pic>
          <p:nvPicPr>
            <p:cNvPr id="19" name="Picture 18">
              <a:extLst>
                <a:ext uri="{FF2B5EF4-FFF2-40B4-BE49-F238E27FC236}">
                  <a16:creationId xmlns:a16="http://schemas.microsoft.com/office/drawing/2014/main" id="{1AAE0A83-9B2C-FE4F-A286-15BAE8A6915B}"/>
                </a:ext>
              </a:extLst>
            </p:cNvPr>
            <p:cNvPicPr>
              <a:picLocks noChangeAspect="1"/>
            </p:cNvPicPr>
            <p:nvPr/>
          </p:nvPicPr>
          <p:blipFill rotWithShape="1">
            <a:blip r:embed="rId6"/>
            <a:srcRect l="28303" t="3051" r="21278" b="21230"/>
            <a:stretch/>
          </p:blipFill>
          <p:spPr>
            <a:xfrm>
              <a:off x="490538" y="4249923"/>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sp>
        <p:nvSpPr>
          <p:cNvPr id="33" name="Text Placeholder 1">
            <a:extLst>
              <a:ext uri="{FF2B5EF4-FFF2-40B4-BE49-F238E27FC236}">
                <a16:creationId xmlns:a16="http://schemas.microsoft.com/office/drawing/2014/main" id="{9C8A4292-B3F0-CA46-A495-6C02E308BA76}"/>
              </a:ext>
            </a:extLst>
          </p:cNvPr>
          <p:cNvSpPr txBox="1">
            <a:spLocks/>
          </p:cNvSpPr>
          <p:nvPr/>
        </p:nvSpPr>
        <p:spPr>
          <a:xfrm>
            <a:off x="414875" y="761250"/>
            <a:ext cx="500621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Profiler i Data Science teamet</a:t>
            </a:r>
          </a:p>
        </p:txBody>
      </p:sp>
      <p:grpSp>
        <p:nvGrpSpPr>
          <p:cNvPr id="43" name="Group 42">
            <a:extLst>
              <a:ext uri="{FF2B5EF4-FFF2-40B4-BE49-F238E27FC236}">
                <a16:creationId xmlns:a16="http://schemas.microsoft.com/office/drawing/2014/main" id="{245EDA1D-688B-DC43-BFEE-FB1B24067A81}"/>
              </a:ext>
            </a:extLst>
          </p:cNvPr>
          <p:cNvGrpSpPr/>
          <p:nvPr/>
        </p:nvGrpSpPr>
        <p:grpSpPr>
          <a:xfrm>
            <a:off x="488767" y="3252427"/>
            <a:ext cx="5263303" cy="830997"/>
            <a:chOff x="488767" y="3252427"/>
            <a:chExt cx="5263303" cy="830997"/>
          </a:xfrm>
        </p:grpSpPr>
        <p:pic>
          <p:nvPicPr>
            <p:cNvPr id="35" name="Picture 34">
              <a:extLst>
                <a:ext uri="{FF2B5EF4-FFF2-40B4-BE49-F238E27FC236}">
                  <a16:creationId xmlns:a16="http://schemas.microsoft.com/office/drawing/2014/main" id="{04E7BB0C-7592-2244-B9CF-9927D59E392C}"/>
                </a:ext>
              </a:extLst>
            </p:cNvPr>
            <p:cNvPicPr>
              <a:picLocks noChangeAspect="1"/>
            </p:cNvPicPr>
            <p:nvPr/>
          </p:nvPicPr>
          <p:blipFill rotWithShape="1">
            <a:blip r:embed="rId7"/>
            <a:srcRect l="33543" r="18087" b="27919"/>
            <a:stretch/>
          </p:blipFill>
          <p:spPr>
            <a:xfrm>
              <a:off x="488767" y="3259325"/>
              <a:ext cx="821336"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5A9F7CE0-9F73-A14E-BAD8-765F04B70CFE}"/>
                </a:ext>
              </a:extLst>
            </p:cNvPr>
            <p:cNvSpPr txBox="1"/>
            <p:nvPr/>
          </p:nvSpPr>
          <p:spPr>
            <a:xfrm>
              <a:off x="1462601" y="3252427"/>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0" name="TextBox 39">
              <a:extLst>
                <a:ext uri="{FF2B5EF4-FFF2-40B4-BE49-F238E27FC236}">
                  <a16:creationId xmlns:a16="http://schemas.microsoft.com/office/drawing/2014/main" id="{160D7DFE-83D6-DC4E-B53A-A77AC85A218B}"/>
                </a:ext>
              </a:extLst>
            </p:cNvPr>
            <p:cNvSpPr txBox="1"/>
            <p:nvPr/>
          </p:nvSpPr>
          <p:spPr>
            <a:xfrm>
              <a:off x="2992776" y="3252427"/>
              <a:ext cx="2759294" cy="830997"/>
            </a:xfrm>
            <a:prstGeom prst="rect">
              <a:avLst/>
            </a:prstGeom>
            <a:noFill/>
          </p:spPr>
          <p:txBody>
            <a:bodyPr wrap="square" rtlCol="0">
              <a:spAutoFit/>
            </a:bodyPr>
            <a:lstStyle/>
            <a:p>
              <a:r>
                <a:rPr lang="da-DK" sz="1200" dirty="0">
                  <a:solidFill>
                    <a:schemeClr val="bg2"/>
                  </a:solidFill>
                </a:rPr>
                <a:t>Martin Højland Hansen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modellering, visualisering</a:t>
              </a:r>
            </a:p>
          </p:txBody>
        </p:sp>
      </p:grpSp>
      <p:grpSp>
        <p:nvGrpSpPr>
          <p:cNvPr id="44" name="Group 43">
            <a:extLst>
              <a:ext uri="{FF2B5EF4-FFF2-40B4-BE49-F238E27FC236}">
                <a16:creationId xmlns:a16="http://schemas.microsoft.com/office/drawing/2014/main" id="{40E46E56-AC65-6649-B32B-B9B54FA6E296}"/>
              </a:ext>
            </a:extLst>
          </p:cNvPr>
          <p:cNvGrpSpPr/>
          <p:nvPr/>
        </p:nvGrpSpPr>
        <p:grpSpPr>
          <a:xfrm>
            <a:off x="488767" y="4612265"/>
            <a:ext cx="5426661" cy="834985"/>
            <a:chOff x="488767" y="4612265"/>
            <a:chExt cx="5426661" cy="834985"/>
          </a:xfrm>
        </p:grpSpPr>
        <p:pic>
          <p:nvPicPr>
            <p:cNvPr id="37" name="Picture 36">
              <a:extLst>
                <a:ext uri="{FF2B5EF4-FFF2-40B4-BE49-F238E27FC236}">
                  <a16:creationId xmlns:a16="http://schemas.microsoft.com/office/drawing/2014/main" id="{EDBCB778-5F43-E04E-AA99-61B863C654E2}"/>
                </a:ext>
              </a:extLst>
            </p:cNvPr>
            <p:cNvPicPr>
              <a:picLocks noChangeAspect="1"/>
            </p:cNvPicPr>
            <p:nvPr/>
          </p:nvPicPr>
          <p:blipFill rotWithShape="1">
            <a:blip r:embed="rId8"/>
            <a:srcRect l="27376" r="24344" b="27714"/>
            <a:stretch/>
          </p:blipFill>
          <p:spPr>
            <a:xfrm>
              <a:off x="488767" y="4612265"/>
              <a:ext cx="818745"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F42E9632-0F6D-654A-A299-EC204C148BF0}"/>
                </a:ext>
              </a:extLst>
            </p:cNvPr>
            <p:cNvSpPr txBox="1"/>
            <p:nvPr/>
          </p:nvSpPr>
          <p:spPr>
            <a:xfrm>
              <a:off x="1462600" y="4616253"/>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1" name="TextBox 40">
              <a:extLst>
                <a:ext uri="{FF2B5EF4-FFF2-40B4-BE49-F238E27FC236}">
                  <a16:creationId xmlns:a16="http://schemas.microsoft.com/office/drawing/2014/main" id="{588439AE-4C94-BB49-B9AE-A086516556B6}"/>
                </a:ext>
              </a:extLst>
            </p:cNvPr>
            <p:cNvSpPr txBox="1"/>
            <p:nvPr/>
          </p:nvSpPr>
          <p:spPr>
            <a:xfrm>
              <a:off x="2998959" y="4616252"/>
              <a:ext cx="2916469" cy="830997"/>
            </a:xfrm>
            <a:prstGeom prst="rect">
              <a:avLst/>
            </a:prstGeom>
            <a:noFill/>
          </p:spPr>
          <p:txBody>
            <a:bodyPr wrap="square" rtlCol="0">
              <a:spAutoFit/>
            </a:bodyPr>
            <a:lstStyle/>
            <a:p>
              <a:r>
                <a:rPr lang="da-DK" sz="1200" dirty="0">
                  <a:solidFill>
                    <a:schemeClr val="bg2"/>
                  </a:solidFill>
                </a:rPr>
                <a:t>Tobias Slott Jensen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Matematiks Modellering Machine </a:t>
              </a:r>
              <a:r>
                <a:rPr lang="da-DK" sz="1200" dirty="0" err="1">
                  <a:solidFill>
                    <a:schemeClr val="bg2"/>
                  </a:solidFill>
                </a:rPr>
                <a:t>learning</a:t>
              </a:r>
              <a:r>
                <a:rPr lang="da-DK" sz="1200" dirty="0">
                  <a:solidFill>
                    <a:schemeClr val="bg2"/>
                  </a:solidFill>
                </a:rPr>
                <a:t>, Python, algoritmer</a:t>
              </a:r>
            </a:p>
          </p:txBody>
        </p:sp>
      </p:grpSp>
    </p:spTree>
    <p:extLst>
      <p:ext uri="{BB962C8B-B14F-4D97-AF65-F5344CB8AC3E}">
        <p14:creationId xmlns:p14="http://schemas.microsoft.com/office/powerpoint/2010/main" val="21676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3</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9" name="Curved Down Arrow 8">
            <a:extLst>
              <a:ext uri="{FF2B5EF4-FFF2-40B4-BE49-F238E27FC236}">
                <a16:creationId xmlns:a16="http://schemas.microsoft.com/office/drawing/2014/main" id="{187719BB-4354-C742-9DF7-DE5BBA558DE3}"/>
              </a:ext>
            </a:extLst>
          </p:cNvPr>
          <p:cNvSpPr/>
          <p:nvPr/>
        </p:nvSpPr>
        <p:spPr>
          <a:xfrm>
            <a:off x="6479178" y="1872336"/>
            <a:ext cx="5338353" cy="2185858"/>
          </a:xfrm>
          <a:prstGeom prst="curvedDownArrow">
            <a:avLst>
              <a:gd name="adj1" fmla="val 33555"/>
              <a:gd name="adj2" fmla="val 73897"/>
              <a:gd name="adj3" fmla="val 2898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dirty="0">
              <a:solidFill>
                <a:schemeClr val="tx1"/>
              </a:solidFill>
              <a:latin typeface="Exo 2 Light" charset="0"/>
              <a:ea typeface="Exo 2 Light" charset="0"/>
              <a:cs typeface="Exo 2 Light" charset="0"/>
            </a:endParaRPr>
          </a:p>
        </p:txBody>
      </p:sp>
      <p:sp>
        <p:nvSpPr>
          <p:cNvPr id="10" name="Text Placeholder 1">
            <a:extLst>
              <a:ext uri="{FF2B5EF4-FFF2-40B4-BE49-F238E27FC236}">
                <a16:creationId xmlns:a16="http://schemas.microsoft.com/office/drawing/2014/main" id="{80CBC11C-7BBF-B045-8976-DA08A6F92616}"/>
              </a:ext>
            </a:extLst>
          </p:cNvPr>
          <p:cNvSpPr txBox="1">
            <a:spLocks/>
          </p:cNvSpPr>
          <p:nvPr/>
        </p:nvSpPr>
        <p:spPr>
          <a:xfrm>
            <a:off x="414875" y="770837"/>
            <a:ext cx="80112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DAMVAD Analytics som kreativ sparringspartner</a:t>
            </a:r>
          </a:p>
        </p:txBody>
      </p:sp>
      <p:sp>
        <p:nvSpPr>
          <p:cNvPr id="11" name="TextBox 10">
            <a:extLst>
              <a:ext uri="{FF2B5EF4-FFF2-40B4-BE49-F238E27FC236}">
                <a16:creationId xmlns:a16="http://schemas.microsoft.com/office/drawing/2014/main" id="{160FB787-0DDE-A840-A6E6-887B31C112FA}"/>
              </a:ext>
            </a:extLst>
          </p:cNvPr>
          <p:cNvSpPr txBox="1"/>
          <p:nvPr/>
        </p:nvSpPr>
        <p:spPr>
          <a:xfrm>
            <a:off x="490538" y="1888601"/>
            <a:ext cx="5040000" cy="4031873"/>
          </a:xfrm>
          <a:prstGeom prst="rect">
            <a:avLst/>
          </a:prstGeom>
          <a:noFill/>
        </p:spPr>
        <p:txBody>
          <a:bodyPr wrap="square" rtlCol="0">
            <a:spAutoFit/>
          </a:bodyPr>
          <a:lstStyle/>
          <a:p>
            <a:pPr algn="just"/>
            <a:r>
              <a:rPr lang="da-DK" sz="1600" dirty="0">
                <a:solidFill>
                  <a:schemeClr val="bg2"/>
                </a:solidFill>
              </a:rPr>
              <a:t>Når I vælger at samarbejde med os får I mere end et kompetent Data Science team i ryggen. I samtlige projekter bruger vi vores store viden omkring metoder, eksterne datakilder og kendskab til forskellige domæner.</a:t>
            </a:r>
          </a:p>
          <a:p>
            <a:pPr algn="just"/>
            <a:endParaRPr lang="da-DK" sz="1600" dirty="0">
              <a:solidFill>
                <a:schemeClr val="bg2"/>
              </a:solidFill>
            </a:endParaRPr>
          </a:p>
          <a:p>
            <a:pPr algn="just"/>
            <a:r>
              <a:rPr lang="da-DK" sz="1600" dirty="0">
                <a:solidFill>
                  <a:schemeClr val="bg2"/>
                </a:solidFill>
              </a:rPr>
              <a:t>I er eksperter på jeres område og jeres data alene kan (måske) løse jeres udfordring. Men hvilke metoder er de mest hensigtsmæssige? Hvilke andre datakilder kunne bidrage til jeres udfordring? Kan jeres data komme til live i andre dele af jeres organisation? Og kan I udnytte den viden vi har fra andre domæner?</a:t>
            </a:r>
          </a:p>
          <a:p>
            <a:pPr algn="just"/>
            <a:endParaRPr lang="da-DK" sz="1600" dirty="0">
              <a:solidFill>
                <a:schemeClr val="bg2"/>
              </a:solidFill>
            </a:endParaRPr>
          </a:p>
          <a:p>
            <a:pPr algn="just"/>
            <a:r>
              <a:rPr lang="da-DK" sz="1600" dirty="0">
                <a:solidFill>
                  <a:schemeClr val="bg2"/>
                </a:solidFill>
              </a:rPr>
              <a:t>At samarbejde med DAMVAD Analytics’ Data Science team er meget mere end støvede algoritmer og tomme Cocio flasker. </a:t>
            </a:r>
          </a:p>
        </p:txBody>
      </p:sp>
      <p:pic>
        <p:nvPicPr>
          <p:cNvPr id="12" name="Graphic 11">
            <a:extLst>
              <a:ext uri="{FF2B5EF4-FFF2-40B4-BE49-F238E27FC236}">
                <a16:creationId xmlns:a16="http://schemas.microsoft.com/office/drawing/2014/main" id="{1C9AE418-1A89-3049-B818-9B9738C88C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401" y="3752277"/>
            <a:ext cx="720000" cy="720000"/>
          </a:xfrm>
          <a:prstGeom prst="rect">
            <a:avLst/>
          </a:prstGeom>
        </p:spPr>
      </p:pic>
      <p:pic>
        <p:nvPicPr>
          <p:cNvPr id="13" name="Graphic 12">
            <a:extLst>
              <a:ext uri="{FF2B5EF4-FFF2-40B4-BE49-F238E27FC236}">
                <a16:creationId xmlns:a16="http://schemas.microsoft.com/office/drawing/2014/main" id="{B4FD8308-4CBB-8049-AD42-EE0810A6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450" y="3769695"/>
            <a:ext cx="720000" cy="720000"/>
          </a:xfrm>
          <a:prstGeom prst="rect">
            <a:avLst/>
          </a:prstGeom>
        </p:spPr>
      </p:pic>
      <p:pic>
        <p:nvPicPr>
          <p:cNvPr id="14" name="Graphic 13">
            <a:extLst>
              <a:ext uri="{FF2B5EF4-FFF2-40B4-BE49-F238E27FC236}">
                <a16:creationId xmlns:a16="http://schemas.microsoft.com/office/drawing/2014/main" id="{4602DEC4-A40C-4A4C-AACA-414DCFA7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74075">
            <a:off x="7416401" y="2205059"/>
            <a:ext cx="381388" cy="381388"/>
          </a:xfrm>
          <a:prstGeom prst="rect">
            <a:avLst/>
          </a:prstGeom>
        </p:spPr>
      </p:pic>
      <p:pic>
        <p:nvPicPr>
          <p:cNvPr id="15" name="Graphic 14">
            <a:extLst>
              <a:ext uri="{FF2B5EF4-FFF2-40B4-BE49-F238E27FC236}">
                <a16:creationId xmlns:a16="http://schemas.microsoft.com/office/drawing/2014/main" id="{BCDA2BE5-F0B2-2B4D-BE41-F7AB012ACA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9873645" y="2038992"/>
            <a:ext cx="498165" cy="498165"/>
          </a:xfrm>
          <a:prstGeom prst="rect">
            <a:avLst/>
          </a:prstGeom>
        </p:spPr>
      </p:pic>
      <p:pic>
        <p:nvPicPr>
          <p:cNvPr id="16" name="Graphic 15">
            <a:extLst>
              <a:ext uri="{FF2B5EF4-FFF2-40B4-BE49-F238E27FC236}">
                <a16:creationId xmlns:a16="http://schemas.microsoft.com/office/drawing/2014/main" id="{D0FF9229-915B-064E-84C4-965D59D8F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454678">
            <a:off x="10530239" y="2767424"/>
            <a:ext cx="503522" cy="503522"/>
          </a:xfrm>
          <a:prstGeom prst="rect">
            <a:avLst/>
          </a:prstGeom>
        </p:spPr>
      </p:pic>
      <p:pic>
        <p:nvPicPr>
          <p:cNvPr id="17" name="Graphic 16">
            <a:extLst>
              <a:ext uri="{FF2B5EF4-FFF2-40B4-BE49-F238E27FC236}">
                <a16:creationId xmlns:a16="http://schemas.microsoft.com/office/drawing/2014/main" id="{C8A1F316-FF0D-3849-9CA5-DEDD2A3649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56558">
            <a:off x="6730931" y="2876979"/>
            <a:ext cx="632575" cy="632575"/>
          </a:xfrm>
          <a:prstGeom prst="rect">
            <a:avLst/>
          </a:prstGeom>
        </p:spPr>
      </p:pic>
      <p:pic>
        <p:nvPicPr>
          <p:cNvPr id="18" name="Billede 11">
            <a:extLst>
              <a:ext uri="{FF2B5EF4-FFF2-40B4-BE49-F238E27FC236}">
                <a16:creationId xmlns:a16="http://schemas.microsoft.com/office/drawing/2014/main" id="{ED425A6A-9309-A84D-A705-DBBE6121A6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5668" y="4537333"/>
            <a:ext cx="897466" cy="111988"/>
          </a:xfrm>
          <a:prstGeom prst="rect">
            <a:avLst/>
          </a:prstGeom>
        </p:spPr>
      </p:pic>
      <p:sp>
        <p:nvSpPr>
          <p:cNvPr id="19" name="TextBox 18">
            <a:extLst>
              <a:ext uri="{FF2B5EF4-FFF2-40B4-BE49-F238E27FC236}">
                <a16:creationId xmlns:a16="http://schemas.microsoft.com/office/drawing/2014/main" id="{E4F03202-5C01-5742-9AA8-3009A8C1826B}"/>
              </a:ext>
            </a:extLst>
          </p:cNvPr>
          <p:cNvSpPr txBox="1"/>
          <p:nvPr/>
        </p:nvSpPr>
        <p:spPr>
          <a:xfrm>
            <a:off x="10643450" y="4511236"/>
            <a:ext cx="720000" cy="276999"/>
          </a:xfrm>
          <a:prstGeom prst="rect">
            <a:avLst/>
          </a:prstGeom>
          <a:noFill/>
        </p:spPr>
        <p:txBody>
          <a:bodyPr wrap="square" rtlCol="0">
            <a:spAutoFit/>
          </a:bodyPr>
          <a:lstStyle/>
          <a:p>
            <a:pPr algn="ctr"/>
            <a:r>
              <a:rPr lang="da-DK" sz="1200" dirty="0">
                <a:solidFill>
                  <a:schemeClr val="bg2"/>
                </a:solidFill>
                <a:latin typeface="Exo 2" pitchFamily="2" charset="77"/>
              </a:rPr>
              <a:t>JER</a:t>
            </a:r>
          </a:p>
        </p:txBody>
      </p:sp>
    </p:spTree>
    <p:extLst>
      <p:ext uri="{BB962C8B-B14F-4D97-AF65-F5344CB8AC3E}">
        <p14:creationId xmlns:p14="http://schemas.microsoft.com/office/powerpoint/2010/main" val="8095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4</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1" name="TextBox 20">
            <a:extLst>
              <a:ext uri="{FF2B5EF4-FFF2-40B4-BE49-F238E27FC236}">
                <a16:creationId xmlns:a16="http://schemas.microsoft.com/office/drawing/2014/main" id="{A3B03331-A132-0742-9DD0-65A8AD4AF9E3}"/>
              </a:ext>
            </a:extLst>
          </p:cNvPr>
          <p:cNvSpPr txBox="1"/>
          <p:nvPr/>
        </p:nvSpPr>
        <p:spPr>
          <a:xfrm>
            <a:off x="297181" y="1421427"/>
            <a:ext cx="5738698" cy="1415772"/>
          </a:xfrm>
          <a:prstGeom prst="rect">
            <a:avLst/>
          </a:prstGeom>
          <a:noFill/>
        </p:spPr>
        <p:txBody>
          <a:bodyPr wrap="square" rtlCol="0">
            <a:spAutoFit/>
          </a:bodyPr>
          <a:lstStyle/>
          <a:p>
            <a:pPr algn="just">
              <a:buClr>
                <a:schemeClr val="bg2"/>
              </a:buClr>
            </a:pPr>
            <a:r>
              <a:rPr lang="da-DK" sz="1400" dirty="0" err="1">
                <a:solidFill>
                  <a:srgbClr val="E9CE3B"/>
                </a:solidFill>
              </a:rPr>
              <a:t>Python</a:t>
            </a:r>
            <a:r>
              <a:rPr lang="da-DK" sz="1400" dirty="0">
                <a:solidFill>
                  <a:srgbClr val="E9CE3B"/>
                </a:solidFill>
              </a:rPr>
              <a:t> </a:t>
            </a:r>
            <a:r>
              <a:rPr lang="da-DK" sz="1400" dirty="0">
                <a:solidFill>
                  <a:schemeClr val="bg2"/>
                </a:solidFill>
              </a:rPr>
              <a:t>/</a:t>
            </a:r>
            <a:r>
              <a:rPr lang="da-DK" sz="1400" dirty="0">
                <a:solidFill>
                  <a:srgbClr val="E9CE3B"/>
                </a:solidFill>
              </a:rPr>
              <a:t> R</a:t>
            </a:r>
          </a:p>
          <a:p>
            <a:pPr algn="just">
              <a:buClr>
                <a:schemeClr val="bg2"/>
              </a:buClr>
            </a:pPr>
            <a:r>
              <a:rPr lang="da-DK" sz="1200" dirty="0">
                <a:solidFill>
                  <a:schemeClr val="bg2"/>
                </a:solidFill>
                <a:latin typeface="Exo 2 Extra Light" panose="00000300000000000000" pitchFamily="2" charset="0"/>
              </a:rPr>
              <a:t>Vi skriver det meste af vores kode I </a:t>
            </a:r>
            <a:r>
              <a:rPr lang="da-DK" sz="1200" dirty="0" err="1">
                <a:solidFill>
                  <a:schemeClr val="bg2"/>
                </a:solidFill>
                <a:latin typeface="Exo 2 Extra Light" panose="00000300000000000000" pitchFamily="2" charset="0"/>
              </a:rPr>
              <a:t>endten</a:t>
            </a:r>
            <a:r>
              <a:rPr lang="da-DK" sz="1200" dirty="0">
                <a:solidFill>
                  <a:schemeClr val="bg2"/>
                </a:solidFill>
                <a:latin typeface="Exo 2 Extra Light" panose="00000300000000000000" pitchFamily="2" charset="0"/>
              </a:rPr>
              <a:t> </a:t>
            </a:r>
            <a:r>
              <a:rPr lang="da-DK" sz="1200" dirty="0" err="1">
                <a:solidFill>
                  <a:schemeClr val="bg2"/>
                </a:solidFill>
                <a:latin typeface="Exo 2 Extra Light" panose="00000300000000000000" pitchFamily="2" charset="0"/>
              </a:rPr>
              <a:t>python</a:t>
            </a:r>
            <a:r>
              <a:rPr lang="da-DK" sz="1200" dirty="0">
                <a:solidFill>
                  <a:schemeClr val="bg2"/>
                </a:solidFill>
                <a:latin typeface="Exo 2 Extra Light" panose="00000300000000000000" pitchFamily="2" charset="0"/>
              </a:rPr>
              <a:t> eller R. Begge er sprog der understøtter hurtig prototypeudvikling og agile arbejdsgange. Vi benytter ofte </a:t>
            </a:r>
            <a:r>
              <a:rPr lang="da-DK" sz="1200" dirty="0" err="1">
                <a:solidFill>
                  <a:schemeClr val="bg2"/>
                </a:solidFill>
                <a:latin typeface="Exo 2 Extra Light" panose="00000300000000000000" pitchFamily="2" charset="0"/>
              </a:rPr>
              <a:t>Jupyter</a:t>
            </a:r>
            <a:r>
              <a:rPr lang="da-DK" sz="1200" dirty="0">
                <a:solidFill>
                  <a:schemeClr val="bg2"/>
                </a:solidFill>
                <a:latin typeface="Exo 2 Extra Light" panose="00000300000000000000" pitchFamily="2" charset="0"/>
              </a:rPr>
              <a:t> Notebook som er en browserbaseret notesbog, der gør det nemt at arbejde med kode og visualisere data samtidig. Derudover giver det mulighed for nemt at arbejde med data og eksekvere kode på en </a:t>
            </a:r>
            <a:r>
              <a:rPr lang="da-DK" sz="1200" dirty="0" err="1">
                <a:solidFill>
                  <a:schemeClr val="bg2"/>
                </a:solidFill>
                <a:latin typeface="Exo 2 Extra Light" panose="00000300000000000000" pitchFamily="2" charset="0"/>
              </a:rPr>
              <a:t>remote</a:t>
            </a:r>
            <a:r>
              <a:rPr lang="da-DK" sz="1200" dirty="0">
                <a:solidFill>
                  <a:schemeClr val="bg2"/>
                </a:solidFill>
                <a:latin typeface="Exo 2 Extra Light" panose="00000300000000000000" pitchFamily="2" charset="0"/>
              </a:rPr>
              <a:t> server. Dette er specielt </a:t>
            </a:r>
            <a:r>
              <a:rPr lang="da-DK" sz="1200" dirty="0" err="1">
                <a:solidFill>
                  <a:schemeClr val="bg2"/>
                </a:solidFill>
                <a:latin typeface="Exo 2 Extra Light" panose="00000300000000000000" pitchFamily="2" charset="0"/>
              </a:rPr>
              <a:t>brugtbart</a:t>
            </a:r>
            <a:r>
              <a:rPr lang="da-DK" sz="1200" dirty="0">
                <a:solidFill>
                  <a:schemeClr val="bg2"/>
                </a:solidFill>
                <a:latin typeface="Exo 2 Extra Light" panose="00000300000000000000" pitchFamily="2" charset="0"/>
              </a:rPr>
              <a:t> når der arbejdes med </a:t>
            </a:r>
            <a:r>
              <a:rPr lang="da-DK" sz="1200" dirty="0" err="1">
                <a:solidFill>
                  <a:schemeClr val="bg2"/>
                </a:solidFill>
                <a:latin typeface="Exo 2 Extra Light" panose="00000300000000000000" pitchFamily="2" charset="0"/>
              </a:rPr>
              <a:t>personfølsonmme</a:t>
            </a:r>
            <a:r>
              <a:rPr lang="da-DK" sz="1200" dirty="0">
                <a:solidFill>
                  <a:schemeClr val="bg2"/>
                </a:solidFill>
                <a:latin typeface="Exo 2 Extra Light" panose="00000300000000000000" pitchFamily="2" charset="0"/>
              </a:rPr>
              <a:t> data.</a:t>
            </a:r>
            <a:endParaRPr lang="da-DK" sz="1200" dirty="0">
              <a:solidFill>
                <a:schemeClr val="bg2"/>
              </a:solidFill>
            </a:endParaRPr>
          </a:p>
        </p:txBody>
      </p:sp>
      <p:sp>
        <p:nvSpPr>
          <p:cNvPr id="22" name="TextBox 21">
            <a:extLst>
              <a:ext uri="{FF2B5EF4-FFF2-40B4-BE49-F238E27FC236}">
                <a16:creationId xmlns:a16="http://schemas.microsoft.com/office/drawing/2014/main" id="{22907BE7-F440-EA45-AD81-5A45E5E8F719}"/>
              </a:ext>
            </a:extLst>
          </p:cNvPr>
          <p:cNvSpPr txBox="1"/>
          <p:nvPr/>
        </p:nvSpPr>
        <p:spPr>
          <a:xfrm>
            <a:off x="6293625" y="2531086"/>
            <a:ext cx="5738698" cy="861774"/>
          </a:xfrm>
          <a:prstGeom prst="rect">
            <a:avLst/>
          </a:prstGeom>
          <a:noFill/>
        </p:spPr>
        <p:txBody>
          <a:bodyPr wrap="square" rtlCol="0" anchor="t">
            <a:spAutoFit/>
          </a:bodyPr>
          <a:lstStyle/>
          <a:p>
            <a:pPr algn="just">
              <a:buClr>
                <a:schemeClr val="bg2"/>
              </a:buClr>
            </a:pPr>
            <a:r>
              <a:rPr lang="da-DK" sz="1400" dirty="0" err="1">
                <a:solidFill>
                  <a:srgbClr val="E9CE3B"/>
                </a:solidFill>
              </a:rPr>
              <a:t>Docker</a:t>
            </a:r>
            <a:endParaRPr lang="da-DK" sz="1400" dirty="0">
              <a:solidFill>
                <a:srgbClr val="E9CE3B"/>
              </a:solidFill>
            </a:endParaRPr>
          </a:p>
          <a:p>
            <a:pPr algn="just">
              <a:buClr>
                <a:schemeClr val="bg2"/>
              </a:buClr>
            </a:pPr>
            <a:r>
              <a:rPr lang="da-DK" sz="1200" dirty="0">
                <a:solidFill>
                  <a:schemeClr val="bg2"/>
                </a:solidFill>
              </a:rPr>
              <a:t>Slutproduktet, både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modeller og </a:t>
            </a:r>
            <a:r>
              <a:rPr lang="da-DK" sz="1200" dirty="0" err="1">
                <a:solidFill>
                  <a:schemeClr val="bg2"/>
                </a:solidFill>
              </a:rPr>
              <a:t>API’er</a:t>
            </a:r>
            <a:r>
              <a:rPr lang="da-DK" sz="1200" dirty="0">
                <a:solidFill>
                  <a:schemeClr val="bg2"/>
                </a:solidFill>
              </a:rPr>
              <a:t>, pakker vi ofte ned i </a:t>
            </a:r>
            <a:r>
              <a:rPr lang="da-DK" sz="1200" dirty="0" err="1">
                <a:solidFill>
                  <a:schemeClr val="bg2"/>
                </a:solidFill>
              </a:rPr>
              <a:t>Docker</a:t>
            </a:r>
            <a:r>
              <a:rPr lang="da-DK" sz="1200" dirty="0">
                <a:solidFill>
                  <a:schemeClr val="bg2"/>
                </a:solidFill>
              </a:rPr>
              <a:t> containere. En container sikrer, at indholdet er system-uafhængigt og kan kobles til, hvor som helst, når som helst. Til det formål er </a:t>
            </a:r>
            <a:r>
              <a:rPr lang="da-DK" sz="1200" dirty="0" err="1">
                <a:solidFill>
                  <a:schemeClr val="bg2"/>
                </a:solidFill>
              </a:rPr>
              <a:t>Docker</a:t>
            </a:r>
            <a:r>
              <a:rPr lang="da-DK" sz="1200" dirty="0">
                <a:solidFill>
                  <a:schemeClr val="bg2"/>
                </a:solidFill>
              </a:rPr>
              <a:t> vores go-to </a:t>
            </a:r>
            <a:r>
              <a:rPr lang="da-DK" sz="1200" dirty="0" err="1">
                <a:solidFill>
                  <a:schemeClr val="bg2"/>
                </a:solidFill>
              </a:rPr>
              <a:t>guy</a:t>
            </a:r>
            <a:r>
              <a:rPr lang="da-DK" sz="1200" dirty="0">
                <a:solidFill>
                  <a:schemeClr val="bg2"/>
                </a:solidFill>
              </a:rPr>
              <a:t>.</a:t>
            </a:r>
          </a:p>
        </p:txBody>
      </p:sp>
      <p:sp>
        <p:nvSpPr>
          <p:cNvPr id="23" name="TextBox 22">
            <a:extLst>
              <a:ext uri="{FF2B5EF4-FFF2-40B4-BE49-F238E27FC236}">
                <a16:creationId xmlns:a16="http://schemas.microsoft.com/office/drawing/2014/main" id="{64966BF2-CF2A-0040-B0FA-6B958EDCCEEA}"/>
              </a:ext>
            </a:extLst>
          </p:cNvPr>
          <p:cNvSpPr txBox="1"/>
          <p:nvPr/>
        </p:nvSpPr>
        <p:spPr>
          <a:xfrm>
            <a:off x="6293625" y="4750404"/>
            <a:ext cx="5738698" cy="1046440"/>
          </a:xfrm>
          <a:prstGeom prst="rect">
            <a:avLst/>
          </a:prstGeom>
          <a:noFill/>
        </p:spPr>
        <p:txBody>
          <a:bodyPr wrap="square" rtlCol="0">
            <a:spAutoFit/>
          </a:bodyPr>
          <a:lstStyle/>
          <a:p>
            <a:pPr algn="just">
              <a:buClr>
                <a:schemeClr val="bg2"/>
              </a:buClr>
            </a:pPr>
            <a:r>
              <a:rPr lang="da-DK" sz="1400" dirty="0">
                <a:solidFill>
                  <a:srgbClr val="E9CE3B"/>
                </a:solidFill>
              </a:rPr>
              <a:t>Versionshåndtering i Git</a:t>
            </a:r>
          </a:p>
          <a:p>
            <a:pPr algn="just">
              <a:buClr>
                <a:schemeClr val="bg2"/>
              </a:buClr>
            </a:pPr>
            <a:r>
              <a:rPr lang="da-DK" sz="1200" dirty="0">
                <a:solidFill>
                  <a:schemeClr val="bg2"/>
                </a:solidFill>
              </a:rPr>
              <a:t>Vi har valgt at hoste vores </a:t>
            </a:r>
            <a:r>
              <a:rPr lang="da-DK" sz="1200" dirty="0" err="1">
                <a:solidFill>
                  <a:schemeClr val="bg2"/>
                </a:solidFill>
              </a:rPr>
              <a:t>versionhåndtering</a:t>
            </a:r>
            <a:r>
              <a:rPr lang="da-DK" sz="1200" dirty="0">
                <a:solidFill>
                  <a:schemeClr val="bg2"/>
                </a:solidFill>
              </a:rPr>
              <a:t> hos </a:t>
            </a:r>
            <a:r>
              <a:rPr lang="da-DK" sz="1200" dirty="0" err="1">
                <a:solidFill>
                  <a:schemeClr val="bg2"/>
                </a:solidFill>
              </a:rPr>
              <a:t>Bitbucket</a:t>
            </a:r>
            <a:r>
              <a:rPr lang="da-DK" sz="1200" dirty="0">
                <a:solidFill>
                  <a:schemeClr val="bg2"/>
                </a:solidFill>
              </a:rPr>
              <a:t>, da de er en del af </a:t>
            </a:r>
            <a:r>
              <a:rPr lang="da-DK" sz="1200" dirty="0" err="1">
                <a:solidFill>
                  <a:schemeClr val="bg2"/>
                </a:solidFill>
              </a:rPr>
              <a:t>Atlassian</a:t>
            </a:r>
            <a:r>
              <a:rPr lang="da-DK" sz="1200" dirty="0">
                <a:solidFill>
                  <a:schemeClr val="bg2"/>
                </a:solidFill>
              </a:rPr>
              <a:t> </a:t>
            </a:r>
            <a:r>
              <a:rPr lang="da-DK" sz="1200" dirty="0" err="1">
                <a:solidFill>
                  <a:schemeClr val="bg2"/>
                </a:solidFill>
              </a:rPr>
              <a:t>enterprisen</a:t>
            </a:r>
            <a:r>
              <a:rPr lang="da-DK" sz="1200" dirty="0">
                <a:solidFill>
                  <a:schemeClr val="bg2"/>
                </a:solidFill>
              </a:rPr>
              <a:t>. Valget sikrer smidig integration med mange produkter som for eksempel </a:t>
            </a:r>
            <a:r>
              <a:rPr lang="da-DK" sz="1200" dirty="0" err="1">
                <a:solidFill>
                  <a:schemeClr val="bg2"/>
                </a:solidFill>
              </a:rPr>
              <a:t>Jira,Confluence</a:t>
            </a:r>
            <a:r>
              <a:rPr lang="da-DK" sz="1200" dirty="0">
                <a:solidFill>
                  <a:schemeClr val="bg2"/>
                </a:solidFill>
              </a:rPr>
              <a:t>  og </a:t>
            </a:r>
            <a:r>
              <a:rPr lang="da-DK" sz="1200" dirty="0" err="1">
                <a:solidFill>
                  <a:schemeClr val="bg2"/>
                </a:solidFill>
              </a:rPr>
              <a:t>Trello</a:t>
            </a:r>
            <a:r>
              <a:rPr lang="da-DK" sz="1200" dirty="0">
                <a:solidFill>
                  <a:schemeClr val="bg2"/>
                </a:solidFill>
              </a:rPr>
              <a:t>. Desuden gør deres CI/CD produkter at vi kan </a:t>
            </a:r>
            <a:r>
              <a:rPr lang="da-DK" sz="1200" dirty="0" err="1">
                <a:solidFill>
                  <a:schemeClr val="bg2"/>
                </a:solidFill>
              </a:rPr>
              <a:t>koncetrere</a:t>
            </a:r>
            <a:r>
              <a:rPr lang="da-DK" sz="1200" dirty="0">
                <a:solidFill>
                  <a:schemeClr val="bg2"/>
                </a:solidFill>
              </a:rPr>
              <a:t> os om Data Science ikke server management.</a:t>
            </a:r>
          </a:p>
        </p:txBody>
      </p:sp>
      <p:sp>
        <p:nvSpPr>
          <p:cNvPr id="24" name="TextBox 23">
            <a:extLst>
              <a:ext uri="{FF2B5EF4-FFF2-40B4-BE49-F238E27FC236}">
                <a16:creationId xmlns:a16="http://schemas.microsoft.com/office/drawing/2014/main" id="{754ABFFD-B1B5-3843-B00A-817AE6D06F55}"/>
              </a:ext>
            </a:extLst>
          </p:cNvPr>
          <p:cNvSpPr txBox="1"/>
          <p:nvPr/>
        </p:nvSpPr>
        <p:spPr>
          <a:xfrm>
            <a:off x="297181" y="4933307"/>
            <a:ext cx="5738698" cy="861774"/>
          </a:xfrm>
          <a:prstGeom prst="rect">
            <a:avLst/>
          </a:prstGeom>
          <a:noFill/>
        </p:spPr>
        <p:txBody>
          <a:bodyPr wrap="square" rtlCol="0">
            <a:spAutoFit/>
          </a:bodyPr>
          <a:lstStyle/>
          <a:p>
            <a:pPr algn="just">
              <a:buClr>
                <a:schemeClr val="bg2"/>
              </a:buClr>
            </a:pPr>
            <a:r>
              <a:rPr lang="da-DK" sz="1400" dirty="0">
                <a:solidFill>
                  <a:srgbClr val="E9CE3B"/>
                </a:solidFill>
              </a:rPr>
              <a:t>Language API</a:t>
            </a:r>
            <a:r>
              <a:rPr lang="da-DK" sz="1400" dirty="0">
                <a:solidFill>
                  <a:schemeClr val="bg2"/>
                </a:solidFill>
              </a:rPr>
              <a:t> / </a:t>
            </a:r>
            <a:r>
              <a:rPr lang="da-DK" sz="1400" dirty="0">
                <a:solidFill>
                  <a:srgbClr val="E9CE3B"/>
                </a:solidFill>
              </a:rPr>
              <a:t>Nearest API</a:t>
            </a:r>
            <a:r>
              <a:rPr lang="da-DK" sz="1400" dirty="0">
                <a:solidFill>
                  <a:schemeClr val="bg2"/>
                </a:solidFill>
              </a:rPr>
              <a:t> / </a:t>
            </a:r>
            <a:r>
              <a:rPr lang="da-DK" sz="1400" dirty="0">
                <a:solidFill>
                  <a:srgbClr val="E9CE3B"/>
                </a:solidFill>
              </a:rPr>
              <a:t>W2V API</a:t>
            </a:r>
          </a:p>
          <a:p>
            <a:pPr algn="just">
              <a:buClr>
                <a:schemeClr val="bg2"/>
              </a:buClr>
            </a:pPr>
            <a:r>
              <a:rPr lang="da-DK" sz="1200" dirty="0">
                <a:solidFill>
                  <a:schemeClr val="bg2"/>
                </a:solidFill>
              </a:rPr>
              <a:t>Igennem vores arbejde med </a:t>
            </a:r>
            <a:r>
              <a:rPr lang="da-DK" sz="1200" dirty="0" err="1">
                <a:solidFill>
                  <a:schemeClr val="bg2"/>
                </a:solidFill>
              </a:rPr>
              <a:t>forskelligeartede</a:t>
            </a:r>
            <a:r>
              <a:rPr lang="da-DK" sz="1200" dirty="0">
                <a:solidFill>
                  <a:schemeClr val="bg2"/>
                </a:solidFill>
              </a:rPr>
              <a:t> kunder og projekter har vi udviklet en række </a:t>
            </a:r>
            <a:r>
              <a:rPr lang="da-DK" sz="1200" dirty="0" err="1">
                <a:solidFill>
                  <a:schemeClr val="bg2"/>
                </a:solidFill>
              </a:rPr>
              <a:t>API’er</a:t>
            </a:r>
            <a:r>
              <a:rPr lang="da-DK" sz="1200" dirty="0">
                <a:solidFill>
                  <a:schemeClr val="bg2"/>
                </a:solidFill>
              </a:rPr>
              <a:t> som vi sælger direkte adgang til, såvel som bruger dem I fremtidige projekter. Det er én af fordelene ved at være et konsulenthus.</a:t>
            </a:r>
          </a:p>
        </p:txBody>
      </p:sp>
      <p:sp>
        <p:nvSpPr>
          <p:cNvPr id="25" name="TextBox 24">
            <a:extLst>
              <a:ext uri="{FF2B5EF4-FFF2-40B4-BE49-F238E27FC236}">
                <a16:creationId xmlns:a16="http://schemas.microsoft.com/office/drawing/2014/main" id="{5C8CA6D3-9754-D74B-8262-7ABC097CDAFF}"/>
              </a:ext>
            </a:extLst>
          </p:cNvPr>
          <p:cNvSpPr txBox="1"/>
          <p:nvPr/>
        </p:nvSpPr>
        <p:spPr>
          <a:xfrm>
            <a:off x="6293625" y="1421427"/>
            <a:ext cx="5738698" cy="861774"/>
          </a:xfrm>
          <a:prstGeom prst="rect">
            <a:avLst/>
          </a:prstGeom>
          <a:noFill/>
        </p:spPr>
        <p:txBody>
          <a:bodyPr wrap="square" rtlCol="0">
            <a:spAutoFit/>
          </a:bodyPr>
          <a:lstStyle/>
          <a:p>
            <a:pPr algn="just">
              <a:buClr>
                <a:schemeClr val="bg2"/>
              </a:buClr>
            </a:pPr>
            <a:r>
              <a:rPr lang="da-DK" sz="1400" dirty="0">
                <a:solidFill>
                  <a:srgbClr val="E9CE3B"/>
                </a:solidFill>
              </a:rPr>
              <a:t>API</a:t>
            </a:r>
          </a:p>
          <a:p>
            <a:pPr algn="just">
              <a:buClr>
                <a:schemeClr val="bg2"/>
              </a:buClr>
            </a:pPr>
            <a:r>
              <a:rPr lang="da-DK" sz="1200" dirty="0">
                <a:solidFill>
                  <a:schemeClr val="bg2"/>
                </a:solidFill>
              </a:rPr>
              <a:t>For at gøre vores leverancer så fleksible som muligt, sørger vi for, klart at definere snitfladen mellem vores produkt og organisationens eksisterende arkitektur. Her er vores erfaring at et API ofte den bedste løsning.</a:t>
            </a:r>
          </a:p>
        </p:txBody>
      </p:sp>
      <p:sp>
        <p:nvSpPr>
          <p:cNvPr id="26" name="TextBox 25">
            <a:extLst>
              <a:ext uri="{FF2B5EF4-FFF2-40B4-BE49-F238E27FC236}">
                <a16:creationId xmlns:a16="http://schemas.microsoft.com/office/drawing/2014/main" id="{EE452146-816E-484E-B7A5-CEB81D3A2657}"/>
              </a:ext>
            </a:extLst>
          </p:cNvPr>
          <p:cNvSpPr txBox="1"/>
          <p:nvPr/>
        </p:nvSpPr>
        <p:spPr>
          <a:xfrm>
            <a:off x="297181" y="2899830"/>
            <a:ext cx="5738698" cy="1231106"/>
          </a:xfrm>
          <a:prstGeom prst="rect">
            <a:avLst/>
          </a:prstGeom>
          <a:noFill/>
        </p:spPr>
        <p:txBody>
          <a:bodyPr wrap="square" rtlCol="0">
            <a:spAutoFit/>
          </a:bodyPr>
          <a:lstStyle/>
          <a:p>
            <a:pPr algn="just">
              <a:buClr>
                <a:schemeClr val="bg2"/>
              </a:buClr>
            </a:pPr>
            <a:r>
              <a:rPr lang="da-DK" sz="1400" dirty="0" err="1">
                <a:solidFill>
                  <a:srgbClr val="E9CE3B"/>
                </a:solidFill>
              </a:rPr>
              <a:t>TensorFlow</a:t>
            </a:r>
            <a:r>
              <a:rPr lang="da-DK" sz="1400" dirty="0">
                <a:solidFill>
                  <a:schemeClr val="bg2"/>
                </a:solidFill>
              </a:rPr>
              <a:t> / </a:t>
            </a:r>
            <a:r>
              <a:rPr lang="da-DK" sz="1400" dirty="0" err="1">
                <a:solidFill>
                  <a:srgbClr val="E9CE3B"/>
                </a:solidFill>
              </a:rPr>
              <a:t>Keras</a:t>
            </a:r>
            <a:r>
              <a:rPr lang="da-DK" sz="1400" dirty="0">
                <a:solidFill>
                  <a:schemeClr val="bg2"/>
                </a:solidFill>
              </a:rPr>
              <a:t> / </a:t>
            </a:r>
            <a:r>
              <a:rPr lang="da-DK" sz="1400" dirty="0" err="1">
                <a:solidFill>
                  <a:srgbClr val="E9CE3B"/>
                </a:solidFill>
              </a:rPr>
              <a:t>Scikit-learn</a:t>
            </a:r>
            <a:r>
              <a:rPr lang="da-DK" sz="1400" dirty="0">
                <a:solidFill>
                  <a:schemeClr val="bg2"/>
                </a:solidFill>
              </a:rPr>
              <a:t> / </a:t>
            </a:r>
            <a:r>
              <a:rPr lang="da-DK" sz="1400" dirty="0" err="1">
                <a:solidFill>
                  <a:srgbClr val="E9CE3B"/>
                </a:solidFill>
              </a:rPr>
              <a:t>Gensim</a:t>
            </a:r>
            <a:endParaRPr lang="da-DK" sz="1400" dirty="0">
              <a:solidFill>
                <a:srgbClr val="E9CE3B"/>
              </a:solidFill>
            </a:endParaRPr>
          </a:p>
          <a:p>
            <a:pPr algn="just">
              <a:buClr>
                <a:schemeClr val="bg2"/>
              </a:buClr>
            </a:pPr>
            <a:r>
              <a:rPr lang="da-DK" sz="1200" dirty="0">
                <a:solidFill>
                  <a:schemeClr val="bg2"/>
                </a:solidFill>
              </a:rPr>
              <a:t>Dette er specialeværktøjerne vi bruger når det kommer til Machine Learning og Natural Language Processing. </a:t>
            </a:r>
            <a:r>
              <a:rPr lang="da-DK" sz="1200" dirty="0" err="1">
                <a:solidFill>
                  <a:schemeClr val="bg2"/>
                </a:solidFill>
              </a:rPr>
              <a:t>TensorFlow</a:t>
            </a:r>
            <a:r>
              <a:rPr lang="da-DK" sz="1200" dirty="0">
                <a:solidFill>
                  <a:schemeClr val="bg2"/>
                </a:solidFill>
              </a:rPr>
              <a:t> er sværvægteren når vi vil ned og skrue på de helt små knapper. </a:t>
            </a:r>
            <a:r>
              <a:rPr lang="da-DK" sz="1200" dirty="0" err="1">
                <a:solidFill>
                  <a:schemeClr val="bg2"/>
                </a:solidFill>
              </a:rPr>
              <a:t>Keras</a:t>
            </a:r>
            <a:r>
              <a:rPr lang="da-DK" sz="1200" dirty="0">
                <a:solidFill>
                  <a:schemeClr val="bg2"/>
                </a:solidFill>
              </a:rPr>
              <a:t> er når vi kan nøjes med de lidt større linjer. </a:t>
            </a:r>
            <a:r>
              <a:rPr lang="da-DK" sz="1200" dirty="0" err="1">
                <a:solidFill>
                  <a:schemeClr val="bg2"/>
                </a:solidFill>
              </a:rPr>
              <a:t>Scikit-learn</a:t>
            </a:r>
            <a:r>
              <a:rPr lang="da-DK" sz="1200" dirty="0">
                <a:solidFill>
                  <a:schemeClr val="bg2"/>
                </a:solidFill>
              </a:rPr>
              <a:t> er et mere generelt bibliotek vi bruger til </a:t>
            </a:r>
            <a:r>
              <a:rPr lang="da-DK" sz="1200" dirty="0" err="1">
                <a:solidFill>
                  <a:schemeClr val="bg2"/>
                </a:solidFill>
              </a:rPr>
              <a:t>machine</a:t>
            </a:r>
            <a:r>
              <a:rPr lang="da-DK" sz="1200" dirty="0">
                <a:solidFill>
                  <a:schemeClr val="bg2"/>
                </a:solidFill>
              </a:rPr>
              <a:t> learning, hvor </a:t>
            </a:r>
            <a:r>
              <a:rPr lang="da-DK" sz="1200" dirty="0" err="1">
                <a:solidFill>
                  <a:schemeClr val="bg2"/>
                </a:solidFill>
              </a:rPr>
              <a:t>TensorFlow</a:t>
            </a:r>
            <a:r>
              <a:rPr lang="da-DK" sz="1200" dirty="0">
                <a:solidFill>
                  <a:schemeClr val="bg2"/>
                </a:solidFill>
              </a:rPr>
              <a:t> og </a:t>
            </a:r>
            <a:r>
              <a:rPr lang="da-DK" sz="1200" dirty="0" err="1">
                <a:solidFill>
                  <a:schemeClr val="bg2"/>
                </a:solidFill>
              </a:rPr>
              <a:t>Keras</a:t>
            </a:r>
            <a:r>
              <a:rPr lang="da-DK" sz="1200" dirty="0">
                <a:solidFill>
                  <a:schemeClr val="bg2"/>
                </a:solidFill>
              </a:rPr>
              <a:t> er specialiseret i neurale netværk. </a:t>
            </a:r>
          </a:p>
        </p:txBody>
      </p:sp>
      <p:sp>
        <p:nvSpPr>
          <p:cNvPr id="27" name="TextBox 26">
            <a:extLst>
              <a:ext uri="{FF2B5EF4-FFF2-40B4-BE49-F238E27FC236}">
                <a16:creationId xmlns:a16="http://schemas.microsoft.com/office/drawing/2014/main" id="{C1DFBFB5-3409-E542-8AB8-E68D76E9965D}"/>
              </a:ext>
            </a:extLst>
          </p:cNvPr>
          <p:cNvSpPr txBox="1"/>
          <p:nvPr/>
        </p:nvSpPr>
        <p:spPr>
          <a:xfrm>
            <a:off x="6293625" y="3640745"/>
            <a:ext cx="5738698" cy="861774"/>
          </a:xfrm>
          <a:prstGeom prst="rect">
            <a:avLst/>
          </a:prstGeom>
          <a:noFill/>
        </p:spPr>
        <p:txBody>
          <a:bodyPr wrap="square" rtlCol="0">
            <a:spAutoFit/>
          </a:bodyPr>
          <a:lstStyle/>
          <a:p>
            <a:pPr algn="just">
              <a:buClr>
                <a:schemeClr val="bg2"/>
              </a:buClr>
            </a:pPr>
            <a:r>
              <a:rPr lang="da-DK" sz="1400" dirty="0">
                <a:solidFill>
                  <a:srgbClr val="E9CE3B"/>
                </a:solidFill>
              </a:rPr>
              <a:t>Databaser</a:t>
            </a:r>
          </a:p>
          <a:p>
            <a:pPr algn="just">
              <a:buClr>
                <a:schemeClr val="bg2"/>
              </a:buClr>
            </a:pPr>
            <a:r>
              <a:rPr lang="da-DK" sz="1200" dirty="0">
                <a:solidFill>
                  <a:schemeClr val="bg2"/>
                </a:solidFill>
              </a:rPr>
              <a:t>Vi håndterer bunker af data, og har derfor erfaring med mange forskellige databaser. SQL som </a:t>
            </a:r>
            <a:r>
              <a:rPr lang="da-DK" sz="1200" dirty="0" err="1">
                <a:solidFill>
                  <a:schemeClr val="bg2"/>
                </a:solidFill>
              </a:rPr>
              <a:t>NoSQL</a:t>
            </a:r>
            <a:r>
              <a:rPr lang="da-DK" sz="1200" dirty="0">
                <a:solidFill>
                  <a:schemeClr val="bg2"/>
                </a:solidFill>
              </a:rPr>
              <a:t>. Til store mængder ustruktureret data  holder vi meget af at </a:t>
            </a:r>
            <a:r>
              <a:rPr lang="da-DK" sz="1200" dirty="0" err="1">
                <a:solidFill>
                  <a:schemeClr val="bg2"/>
                </a:solidFill>
              </a:rPr>
              <a:t>Elasticsearch</a:t>
            </a:r>
            <a:r>
              <a:rPr lang="da-DK" sz="1200" dirty="0">
                <a:solidFill>
                  <a:schemeClr val="bg2"/>
                </a:solidFill>
              </a:rPr>
              <a:t>. Det er en meget Data Science-venlig database.</a:t>
            </a:r>
          </a:p>
        </p:txBody>
      </p:sp>
      <p:sp>
        <p:nvSpPr>
          <p:cNvPr id="28" name="TextBox 27">
            <a:extLst>
              <a:ext uri="{FF2B5EF4-FFF2-40B4-BE49-F238E27FC236}">
                <a16:creationId xmlns:a16="http://schemas.microsoft.com/office/drawing/2014/main" id="{F25CCE2F-CBA0-334E-9D2C-05D1AC337CB7}"/>
              </a:ext>
            </a:extLst>
          </p:cNvPr>
          <p:cNvSpPr txBox="1"/>
          <p:nvPr/>
        </p:nvSpPr>
        <p:spPr>
          <a:xfrm>
            <a:off x="297181" y="4193567"/>
            <a:ext cx="5738698" cy="677108"/>
          </a:xfrm>
          <a:prstGeom prst="rect">
            <a:avLst/>
          </a:prstGeom>
          <a:noFill/>
        </p:spPr>
        <p:txBody>
          <a:bodyPr wrap="square" rtlCol="0">
            <a:spAutoFit/>
          </a:bodyPr>
          <a:lstStyle/>
          <a:p>
            <a:pPr algn="just">
              <a:buClr>
                <a:schemeClr val="bg2"/>
              </a:buClr>
            </a:pPr>
            <a:r>
              <a:rPr lang="da-DK" sz="1400" dirty="0">
                <a:solidFill>
                  <a:srgbClr val="E9CE3B"/>
                </a:solidFill>
              </a:rPr>
              <a:t>Dashboards</a:t>
            </a:r>
          </a:p>
          <a:p>
            <a:pPr algn="just">
              <a:buClr>
                <a:schemeClr val="bg2"/>
              </a:buClr>
            </a:pPr>
            <a:r>
              <a:rPr lang="da-DK" sz="1200" spc="-30" dirty="0">
                <a:solidFill>
                  <a:schemeClr val="bg2"/>
                </a:solidFill>
              </a:rPr>
              <a:t>Til realtime visualisering af data bygger vi </a:t>
            </a:r>
            <a:r>
              <a:rPr lang="da-DK" sz="1200" spc="-30" dirty="0" err="1">
                <a:solidFill>
                  <a:schemeClr val="bg2"/>
                </a:solidFill>
              </a:rPr>
              <a:t>dashboards</a:t>
            </a:r>
            <a:r>
              <a:rPr lang="da-DK" sz="1200" spc="-30" dirty="0">
                <a:solidFill>
                  <a:schemeClr val="bg2"/>
                </a:solidFill>
              </a:rPr>
              <a:t> i for eksempel </a:t>
            </a:r>
            <a:r>
              <a:rPr lang="da-DK" sz="1200" spc="-30" dirty="0" err="1">
                <a:solidFill>
                  <a:schemeClr val="bg2"/>
                </a:solidFill>
              </a:rPr>
              <a:t>Shiny</a:t>
            </a:r>
            <a:r>
              <a:rPr lang="da-DK" sz="1200" spc="-30" dirty="0">
                <a:solidFill>
                  <a:schemeClr val="bg2"/>
                </a:solidFill>
              </a:rPr>
              <a:t> og </a:t>
            </a:r>
            <a:r>
              <a:rPr lang="da-DK" sz="1200" spc="-30" dirty="0" err="1">
                <a:solidFill>
                  <a:schemeClr val="bg2"/>
                </a:solidFill>
              </a:rPr>
              <a:t>Dash</a:t>
            </a:r>
            <a:r>
              <a:rPr lang="da-DK" sz="1200" spc="-30" dirty="0">
                <a:solidFill>
                  <a:schemeClr val="bg2"/>
                </a:solidFill>
              </a:rPr>
              <a:t>. Det giver kunderne mulighed for at arbejde med data og indsigter interaktivt.</a:t>
            </a:r>
          </a:p>
        </p:txBody>
      </p:sp>
      <p:sp>
        <p:nvSpPr>
          <p:cNvPr id="30" name="Text Placeholder 1">
            <a:extLst>
              <a:ext uri="{FF2B5EF4-FFF2-40B4-BE49-F238E27FC236}">
                <a16:creationId xmlns:a16="http://schemas.microsoft.com/office/drawing/2014/main" id="{D0CECFF1-F20E-3045-ABA8-A0FA3F1EC3D1}"/>
              </a:ext>
            </a:extLst>
          </p:cNvPr>
          <p:cNvSpPr txBox="1">
            <a:spLocks/>
          </p:cNvSpPr>
          <p:nvPr/>
        </p:nvSpPr>
        <p:spPr>
          <a:xfrm>
            <a:off x="414875" y="761250"/>
            <a:ext cx="35916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Vores værktøjskasse</a:t>
            </a:r>
          </a:p>
        </p:txBody>
      </p:sp>
    </p:spTree>
    <p:extLst>
      <p:ext uri="{BB962C8B-B14F-4D97-AF65-F5344CB8AC3E}">
        <p14:creationId xmlns:p14="http://schemas.microsoft.com/office/powerpoint/2010/main" val="2487282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type="body" sz="quarter" idx="10"/>
          </p:nvPr>
        </p:nvSpPr>
        <p:spPr/>
        <p:txBody>
          <a:bodyPr>
            <a:normAutofit lnSpcReduction="10000"/>
          </a:bodyPr>
          <a:lstStyle/>
          <a:p>
            <a:r>
              <a:rPr lang="en-US" dirty="0" err="1"/>
              <a:t>Tak</a:t>
            </a:r>
            <a:r>
              <a:rPr lang="en-US" dirty="0"/>
              <a:t> for </a:t>
            </a:r>
            <a:r>
              <a:rPr lang="en-US" dirty="0" err="1"/>
              <a:t>opmærksomheden</a:t>
            </a:r>
            <a:endParaRPr lang="en-US" dirty="0"/>
          </a:p>
        </p:txBody>
      </p:sp>
      <p:sp>
        <p:nvSpPr>
          <p:cNvPr id="8" name="Text Placeholder 7"/>
          <p:cNvSpPr>
            <a:spLocks noGrp="1"/>
          </p:cNvSpPr>
          <p:nvPr>
            <p:ph type="body" sz="quarter" idx="11"/>
          </p:nvPr>
        </p:nvSpPr>
        <p:spPr/>
        <p:txBody>
          <a:bodyPr/>
          <a:lstStyle/>
          <a:p>
            <a:endParaRPr lang="da-DK" dirty="0"/>
          </a:p>
        </p:txBody>
      </p:sp>
    </p:spTree>
    <p:extLst>
      <p:ext uri="{BB962C8B-B14F-4D97-AF65-F5344CB8AC3E}">
        <p14:creationId xmlns:p14="http://schemas.microsoft.com/office/powerpoint/2010/main" val="1813423940"/>
      </p:ext>
    </p:extLst>
  </p:cSld>
  <p:clrMapOvr>
    <a:masterClrMapping/>
  </p:clrMapOvr>
</p:sld>
</file>

<file path=ppt/theme/theme1.xml><?xml version="1.0" encoding="utf-8"?>
<a:theme xmlns:a="http://schemas.openxmlformats.org/drawingml/2006/main" name="Damvad">
  <a:themeElements>
    <a:clrScheme name="Damvad Analytics 1">
      <a:dk1>
        <a:srgbClr val="000000"/>
      </a:dk1>
      <a:lt1>
        <a:srgbClr val="FFFFFF"/>
      </a:lt1>
      <a:dk2>
        <a:srgbClr val="000000"/>
      </a:dk2>
      <a:lt2>
        <a:srgbClr val="FEFFFF"/>
      </a:lt2>
      <a:accent1>
        <a:srgbClr val="96D6F1"/>
      </a:accent1>
      <a:accent2>
        <a:srgbClr val="2A83A5"/>
      </a:accent2>
      <a:accent3>
        <a:srgbClr val="27576B"/>
      </a:accent3>
      <a:accent4>
        <a:srgbClr val="2E2D2E"/>
      </a:accent4>
      <a:accent5>
        <a:srgbClr val="E6E6E7"/>
      </a:accent5>
      <a:accent6>
        <a:srgbClr val="D9A371"/>
      </a:accent6>
      <a:hlink>
        <a:srgbClr val="96D6F1"/>
      </a:hlink>
      <a:folHlink>
        <a:srgbClr val="2A83A5"/>
      </a:folHlink>
    </a:clrScheme>
    <a:fontScheme name="Test">
      <a:majorFont>
        <a:latin typeface="Exo 2 Extra Light"/>
        <a:ea typeface=""/>
        <a:cs typeface=""/>
      </a:majorFont>
      <a:minorFont>
        <a:latin typeface="Exo 2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ts val="1700"/>
          </a:lnSpc>
          <a:defRPr dirty="0" smtClean="0">
            <a:latin typeface="Exo 2 Light" charset="0"/>
            <a:ea typeface="Exo 2 Light" charset="0"/>
            <a:cs typeface="Exo 2 Light"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1" id="{8F28AB85-15DA-A14C-A53A-80A8A84F24B2}" vid="{5F4C8BFE-4967-7F4C-9D84-37BFC2D40E3B}"/>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Damvad</Template>
  <TotalTime>53</TotalTime>
  <Words>684</Words>
  <Application>Microsoft Macintosh PowerPoint</Application>
  <PresentationFormat>Widescreen</PresentationFormat>
  <Paragraphs>73</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Exo 2</vt:lpstr>
      <vt:lpstr>Exo 2 Extra Light</vt:lpstr>
      <vt:lpstr>Exo 2 Light</vt:lpstr>
      <vt:lpstr>Damvad</vt:lpstr>
      <vt:lpstr>Kom godt i gang med Python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godt i gang med Python</dc:title>
  <dc:creator>Microsoft Office User</dc:creator>
  <cp:lastModifiedBy>Microsoft Office User</cp:lastModifiedBy>
  <cp:revision>23</cp:revision>
  <cp:lastPrinted>2017-07-04T09:21:27Z</cp:lastPrinted>
  <dcterms:created xsi:type="dcterms:W3CDTF">2018-10-31T08:11:43Z</dcterms:created>
  <dcterms:modified xsi:type="dcterms:W3CDTF">2018-10-31T09:05:24Z</dcterms:modified>
</cp:coreProperties>
</file>